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30.jpg" ContentType="image/jpeg"/>
  <Override PartName="/ppt/media/image31.jpg" ContentType="image/jpeg"/>
  <Override PartName="/ppt/media/image38.jpg" ContentType="image/jpeg"/>
  <Override PartName="/ppt/media/image46.jpg" ContentType="image/jpeg"/>
  <Override PartName="/ppt/media/image48.jpg" ContentType="image/jpeg"/>
  <Override PartName="/ppt/media/image49.jpg" ContentType="image/jpeg"/>
  <Override PartName="/ppt/media/image50.jpg" ContentType="image/jpeg"/>
  <Override PartName="/ppt/media/image51.jpg" ContentType="image/jpeg"/>
  <Override PartName="/ppt/media/image52.jpg" ContentType="image/jpeg"/>
  <Override PartName="/ppt/media/image53.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1"/>
  </p:sldMasterIdLst>
  <p:notesMasterIdLst>
    <p:notesMasterId r:id="rId62"/>
  </p:notesMasterIdLst>
  <p:sldIdLst>
    <p:sldId id="280" r:id="rId2"/>
    <p:sldId id="257" r:id="rId3"/>
    <p:sldId id="448" r:id="rId4"/>
    <p:sldId id="469" r:id="rId5"/>
    <p:sldId id="470" r:id="rId6"/>
    <p:sldId id="471" r:id="rId7"/>
    <p:sldId id="468" r:id="rId8"/>
    <p:sldId id="258" r:id="rId9"/>
    <p:sldId id="279"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472" r:id="rId26"/>
    <p:sldId id="274" r:id="rId27"/>
    <p:sldId id="275" r:id="rId28"/>
    <p:sldId id="276" r:id="rId29"/>
    <p:sldId id="277" r:id="rId30"/>
    <p:sldId id="473" r:id="rId31"/>
    <p:sldId id="477" r:id="rId32"/>
    <p:sldId id="483" r:id="rId33"/>
    <p:sldId id="478" r:id="rId34"/>
    <p:sldId id="479" r:id="rId35"/>
    <p:sldId id="481" r:id="rId36"/>
    <p:sldId id="487" r:id="rId37"/>
    <p:sldId id="488" r:id="rId38"/>
    <p:sldId id="480" r:id="rId39"/>
    <p:sldId id="484" r:id="rId40"/>
    <p:sldId id="485" r:id="rId41"/>
    <p:sldId id="497" r:id="rId42"/>
    <p:sldId id="493" r:id="rId43"/>
    <p:sldId id="496" r:id="rId44"/>
    <p:sldId id="494" r:id="rId45"/>
    <p:sldId id="486" r:id="rId46"/>
    <p:sldId id="489" r:id="rId47"/>
    <p:sldId id="490" r:id="rId48"/>
    <p:sldId id="492" r:id="rId49"/>
    <p:sldId id="498" r:id="rId50"/>
    <p:sldId id="500" r:id="rId51"/>
    <p:sldId id="501" r:id="rId52"/>
    <p:sldId id="502" r:id="rId53"/>
    <p:sldId id="503" r:id="rId54"/>
    <p:sldId id="504" r:id="rId55"/>
    <p:sldId id="505" r:id="rId56"/>
    <p:sldId id="506" r:id="rId57"/>
    <p:sldId id="474" r:id="rId58"/>
    <p:sldId id="507" r:id="rId59"/>
    <p:sldId id="509" r:id="rId60"/>
    <p:sldId id="510" r:id="rId6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3" autoAdjust="0"/>
    <p:restoredTop sz="78766" autoAdjust="0"/>
  </p:normalViewPr>
  <p:slideViewPr>
    <p:cSldViewPr>
      <p:cViewPr varScale="1">
        <p:scale>
          <a:sx n="86" d="100"/>
          <a:sy n="86" d="100"/>
        </p:scale>
        <p:origin x="45" y="85"/>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29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sefiks.com/2017/01/21/sigmoid-function-as-an-activation-function/" TargetMode="External"/><Relationship Id="rId3" Type="http://schemas.openxmlformats.org/officeDocument/2006/relationships/hyperlink" Target="https://sefiks.com/2017/05/15/step-function-as-a-neural-network-activation-function/" TargetMode="External"/><Relationship Id="rId7" Type="http://schemas.openxmlformats.org/officeDocument/2006/relationships/hyperlink" Target="https://sefiks.com/tag/activation-function" TargetMode="External"/><Relationship Id="rId12" Type="http://schemas.openxmlformats.org/officeDocument/2006/relationships/hyperlink" Target="http://www.cs.toronto.edu/~hinto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sefiks.com/2017/01/21/the-math-behind-backpropagation/" TargetMode="External"/><Relationship Id="rId11" Type="http://schemas.openxmlformats.org/officeDocument/2006/relationships/hyperlink" Target="https://sefiks.com/2017/10/09/art-for-ais-sake/" TargetMode="External"/><Relationship Id="rId5" Type="http://schemas.openxmlformats.org/officeDocument/2006/relationships/hyperlink" Target="https://twitter.com/serengil/status/1039116536752087041" TargetMode="External"/><Relationship Id="rId10" Type="http://schemas.openxmlformats.org/officeDocument/2006/relationships/hyperlink" Target="https://en.wikipedia.org/wiki/Universal_approximation_theorem" TargetMode="External"/><Relationship Id="rId4" Type="http://schemas.openxmlformats.org/officeDocument/2006/relationships/hyperlink" Target="https://sefiks.com/2017/11/05/developers-vs-mathematicians/" TargetMode="External"/><Relationship Id="rId9" Type="http://schemas.openxmlformats.org/officeDocument/2006/relationships/hyperlink" Target="https://en.wikipedia.org/wiki/Geoffrey_Hint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4070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a:noFill/>
          <a:ln w="12700">
            <a:solidFill>
              <a:prstClr val="black"/>
            </a:solidFill>
          </a:ln>
        </p:spPr>
      </p:sp>
      <p:sp>
        <p:nvSpPr>
          <p:cNvPr id="3" name="Notes Placeholder 2"/>
          <p:cNvSpPr>
            <a:spLocks noGrp="1"/>
          </p:cNvSpPr>
          <p:nvPr>
            <p:ph type="body" idx="1"/>
          </p:nvPr>
        </p:nvSpPr>
        <p:spPr>
          <a:xfrm>
            <a:off x="914400" y="3300413"/>
            <a:ext cx="7315200" cy="2700337"/>
          </a:xfrm>
          <a:prstGeom prst="rect">
            <a:avLst/>
          </a:prstGeom>
        </p:spPr>
        <p:txBody>
          <a:bodyPr/>
          <a:lstStyle/>
          <a:p>
            <a:r>
              <a:rPr lang="en-US" sz="1200" b="1" i="0" kern="1200" dirty="0">
                <a:solidFill>
                  <a:schemeClr val="tx1"/>
                </a:solidFill>
                <a:effectLst/>
                <a:latin typeface="+mn-lt"/>
                <a:ea typeface="+mn-ea"/>
                <a:cs typeface="+mn-cs"/>
              </a:rPr>
              <a:t>1950s</a:t>
            </a:r>
          </a:p>
          <a:p>
            <a:r>
              <a:rPr lang="en-US" sz="1200" b="0" i="0" kern="1200" dirty="0">
                <a:solidFill>
                  <a:schemeClr val="tx1"/>
                </a:solidFill>
                <a:effectLst/>
                <a:latin typeface="+mn-lt"/>
                <a:ea typeface="+mn-ea"/>
                <a:cs typeface="+mn-cs"/>
              </a:rPr>
              <a:t>Perceptron idea is produced in this decade. It includes updating weights, deciding and reacting based on the </a:t>
            </a:r>
            <a:r>
              <a:rPr lang="en-US" sz="1200" b="0" i="0" u="sng" kern="1200" dirty="0">
                <a:solidFill>
                  <a:schemeClr val="tx1"/>
                </a:solidFill>
                <a:effectLst/>
                <a:latin typeface="+mn-lt"/>
                <a:ea typeface="+mn-ea"/>
                <a:cs typeface="+mn-cs"/>
                <a:hlinkClick r:id="rId3"/>
              </a:rPr>
              <a:t>threshold</a:t>
            </a:r>
            <a:r>
              <a:rPr lang="en-US" sz="1200" b="0" i="0" kern="1200" dirty="0">
                <a:solidFill>
                  <a:schemeClr val="tx1"/>
                </a:solidFill>
                <a:effectLst/>
                <a:latin typeface="+mn-lt"/>
                <a:ea typeface="+mn-ea"/>
                <a:cs typeface="+mn-cs"/>
              </a:rPr>
              <a:t>. In other words, learning would be handled in this form of historical neural network for the first time. In those days, common logic functions such as AND, OR and NOT can be solved by the invention. Thus, people believe that they live AI golden age. But that is not true.</a:t>
            </a:r>
          </a:p>
          <a:p>
            <a:r>
              <a:rPr lang="en-US" sz="1200" b="1" i="0" kern="1200" dirty="0">
                <a:solidFill>
                  <a:schemeClr val="tx1"/>
                </a:solidFill>
                <a:effectLst/>
                <a:latin typeface="+mn-lt"/>
                <a:ea typeface="+mn-ea"/>
                <a:cs typeface="+mn-cs"/>
              </a:rPr>
              <a:t>1970s</a:t>
            </a:r>
          </a:p>
          <a:p>
            <a:r>
              <a:rPr lang="en-US" sz="1200" b="0" i="0" kern="1200" dirty="0">
                <a:solidFill>
                  <a:schemeClr val="tx1"/>
                </a:solidFill>
                <a:effectLst/>
                <a:latin typeface="+mn-lt"/>
                <a:ea typeface="+mn-ea"/>
                <a:cs typeface="+mn-cs"/>
              </a:rPr>
              <a:t>In this decade, it is revealed that perceptron thing cannot learn the XOR function. The fact is that people have been believing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would not learn XOR but there is no proof for that. In other words, people do not notice this subject after 20 years.</a:t>
            </a:r>
          </a:p>
          <a:p>
            <a:r>
              <a:rPr lang="en-US" sz="1200" b="0" i="0" kern="1200" dirty="0">
                <a:solidFill>
                  <a:schemeClr val="tx1"/>
                </a:solidFill>
                <a:effectLst/>
                <a:latin typeface="+mn-lt"/>
                <a:ea typeface="+mn-ea"/>
                <a:cs typeface="+mn-cs"/>
              </a:rPr>
              <a:t>This is very similar to </a:t>
            </a:r>
            <a:r>
              <a:rPr lang="en-US" sz="1200" b="0" i="0" u="sng" kern="1200" dirty="0">
                <a:solidFill>
                  <a:schemeClr val="tx1"/>
                </a:solidFill>
                <a:effectLst/>
                <a:latin typeface="+mn-lt"/>
                <a:ea typeface="+mn-ea"/>
                <a:cs typeface="+mn-cs"/>
                <a:hlinkClick r:id="rId4"/>
              </a:rPr>
              <a:t>Fermat’s Last Theorem</a:t>
            </a:r>
            <a:r>
              <a:rPr lang="en-US" sz="1200" b="0" i="0" kern="1200" dirty="0">
                <a:solidFill>
                  <a:schemeClr val="tx1"/>
                </a:solidFill>
                <a:effectLst/>
                <a:latin typeface="+mn-lt"/>
                <a:ea typeface="+mn-ea"/>
                <a:cs typeface="+mn-cs"/>
              </a:rPr>
              <a:t>. It denotes that there is no integer n satisfies the equation a</a:t>
            </a:r>
            <a:r>
              <a:rPr lang="en-US" sz="1200" b="0" i="0" kern="1200" baseline="300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b</a:t>
            </a:r>
            <a:r>
              <a:rPr lang="en-US" sz="1200" b="0" i="0" kern="1200" baseline="300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a:t>
            </a:r>
            <a:r>
              <a:rPr lang="en-US" sz="1200" b="0" i="0" kern="1200" baseline="30000" dirty="0" err="1">
                <a:solidFill>
                  <a:schemeClr val="tx1"/>
                </a:solidFill>
                <a:effectLst/>
                <a:latin typeface="+mn-lt"/>
                <a:ea typeface="+mn-ea"/>
                <a:cs typeface="+mn-cs"/>
              </a:rPr>
              <a:t>n</a:t>
            </a:r>
            <a:r>
              <a:rPr lang="en-US" sz="1200" b="0" i="0" kern="1200" dirty="0">
                <a:solidFill>
                  <a:schemeClr val="tx1"/>
                </a:solidFill>
                <a:effectLst/>
                <a:latin typeface="+mn-lt"/>
                <a:ea typeface="+mn-ea"/>
                <a:cs typeface="+mn-cs"/>
              </a:rPr>
              <a:t> while n &gt; 2. People cannot find any n satisfies this equation but it was statement and it was not proved for long years. There might be very large n satisfying the equation. Fermat’s last statement waits 350 years to be proven and to be transformed to theorem.</a:t>
            </a:r>
          </a:p>
          <a:p>
            <a:r>
              <a:rPr lang="en-US" sz="1200" b="0" i="0" kern="1200" dirty="0">
                <a:solidFill>
                  <a:schemeClr val="tx1"/>
                </a:solidFill>
                <a:effectLst/>
                <a:latin typeface="+mn-lt"/>
                <a:ea typeface="+mn-ea"/>
                <a:cs typeface="+mn-cs"/>
              </a:rPr>
              <a:t>In this era, it is proven that it is impossible to solve this logic function with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Thus, people realized that they still live dark age of AI. Previous applications such as AND </a:t>
            </a:r>
            <a:r>
              <a:rPr lang="en-US" sz="1200" b="0" i="0" kern="1200" dirty="0" err="1">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OR logic functions are linear problems whereas XOR function is non-linear problem. In other words, function results cannot be </a:t>
            </a:r>
            <a:r>
              <a:rPr lang="en-US" sz="1200" b="0" i="0" kern="1200" dirty="0" err="1">
                <a:solidFill>
                  <a:schemeClr val="tx1"/>
                </a:solidFill>
                <a:effectLst/>
                <a:latin typeface="+mn-lt"/>
                <a:ea typeface="+mn-ea"/>
                <a:cs typeface="+mn-cs"/>
              </a:rPr>
              <a:t>seperated</a:t>
            </a:r>
            <a:r>
              <a:rPr lang="en-US" sz="1200" b="0" i="0" kern="1200" dirty="0">
                <a:solidFill>
                  <a:schemeClr val="tx1"/>
                </a:solidFill>
                <a:effectLst/>
                <a:latin typeface="+mn-lt"/>
                <a:ea typeface="+mn-ea"/>
                <a:cs typeface="+mn-cs"/>
              </a:rPr>
              <a:t> by a single linear line in two dimensional graph.</a:t>
            </a:r>
          </a:p>
          <a:p>
            <a:r>
              <a:rPr lang="en-US" sz="1200" b="1" i="0" kern="1200" dirty="0">
                <a:solidFill>
                  <a:schemeClr val="tx1"/>
                </a:solidFill>
                <a:effectLst/>
                <a:latin typeface="+mn-lt"/>
                <a:ea typeface="+mn-ea"/>
                <a:cs typeface="+mn-cs"/>
              </a:rPr>
              <a:t>XOR in real life</a:t>
            </a:r>
          </a:p>
          <a:p>
            <a:r>
              <a:rPr lang="en-US" sz="1200" b="0" i="0" kern="1200" dirty="0">
                <a:solidFill>
                  <a:schemeClr val="tx1"/>
                </a:solidFill>
                <a:effectLst/>
                <a:latin typeface="+mn-lt"/>
                <a:ea typeface="+mn-ea"/>
                <a:cs typeface="+mn-cs"/>
              </a:rPr>
              <a:t>BTW, XOR logic function is the hello world application of machine learning studies. It is not just a theoretical concept. We often apply it </a:t>
            </a:r>
            <a:r>
              <a:rPr lang="en-US" sz="1200" b="0" i="0" u="sng" kern="1200" dirty="0">
                <a:solidFill>
                  <a:schemeClr val="tx1"/>
                </a:solidFill>
                <a:effectLst/>
                <a:latin typeface="+mn-lt"/>
                <a:ea typeface="+mn-ea"/>
                <a:cs typeface="+mn-cs"/>
                <a:hlinkClick r:id="rId5"/>
              </a:rPr>
              <a:t>in daily life</a:t>
            </a:r>
            <a:r>
              <a:rPr lang="en-US" sz="1200" b="0" i="0" kern="1200" dirty="0">
                <a:solidFill>
                  <a:schemeClr val="tx1"/>
                </a:solidFill>
                <a:effectLst/>
                <a:latin typeface="+mn-lt"/>
                <a:ea typeface="+mn-ea"/>
                <a:cs typeface="+mn-cs"/>
              </a:rPr>
              <a:t>, too. Consider your reaction for receiving salary after a month’s work.</a:t>
            </a:r>
          </a:p>
          <a:p>
            <a:r>
              <a:rPr lang="en-US" sz="1200" b="0" i="0" kern="1200" dirty="0">
                <a:solidFill>
                  <a:schemeClr val="tx1"/>
                </a:solidFill>
                <a:effectLst/>
                <a:latin typeface="+mn-lt"/>
                <a:ea typeface="+mn-ea"/>
                <a:cs typeface="+mn-cs"/>
              </a:rPr>
              <a:t>You would not object if you hadn’t work and you hadn’t receive your salary. Similarly you would not object if you had worked and had received your salary. These are similar to logic false results for </a:t>
            </a:r>
            <a:r>
              <a:rPr lang="en-US" sz="1200" b="0" i="0" kern="1200" dirty="0" err="1">
                <a:solidFill>
                  <a:schemeClr val="tx1"/>
                </a:solidFill>
                <a:effectLst/>
                <a:latin typeface="+mn-lt"/>
                <a:ea typeface="+mn-ea"/>
                <a:cs typeface="+mn-cs"/>
              </a:rPr>
              <a:t>xor</a:t>
            </a:r>
            <a:r>
              <a:rPr lang="en-US" sz="1200" b="0" i="0" kern="1200" dirty="0">
                <a:solidFill>
                  <a:schemeClr val="tx1"/>
                </a:solidFill>
                <a:effectLst/>
                <a:latin typeface="+mn-lt"/>
                <a:ea typeface="+mn-ea"/>
                <a:cs typeface="+mn-cs"/>
              </a:rPr>
              <a:t> truth table.</a:t>
            </a:r>
          </a:p>
          <a:p>
            <a:r>
              <a:rPr lang="en-US" sz="1200" b="0" i="0" kern="1200" dirty="0">
                <a:solidFill>
                  <a:schemeClr val="tx1"/>
                </a:solidFill>
                <a:effectLst/>
                <a:latin typeface="+mn-lt"/>
                <a:ea typeface="+mn-ea"/>
                <a:cs typeface="+mn-cs"/>
              </a:rPr>
              <a:t>On the other hand, you should object if you had worked but you hadn’t receive a salary. Vice versa, you should </a:t>
            </a:r>
            <a:r>
              <a:rPr lang="en-US" sz="1200" b="1" i="0" kern="1200" dirty="0">
                <a:solidFill>
                  <a:schemeClr val="tx1"/>
                </a:solidFill>
                <a:effectLst/>
                <a:latin typeface="+mn-lt"/>
                <a:ea typeface="+mn-ea"/>
                <a:cs typeface="+mn-cs"/>
              </a:rPr>
              <a:t>ethically</a:t>
            </a:r>
            <a:r>
              <a:rPr lang="en-US" sz="1200" b="0" i="0" kern="1200" dirty="0">
                <a:solidFill>
                  <a:schemeClr val="tx1"/>
                </a:solidFill>
                <a:effectLst/>
                <a:latin typeface="+mn-lt"/>
                <a:ea typeface="+mn-ea"/>
                <a:cs typeface="+mn-cs"/>
              </a:rPr>
              <a:t> object if you hadn’t work but you had received a salary. These are similar to logic true results in </a:t>
            </a:r>
            <a:r>
              <a:rPr lang="en-US" sz="1200" b="0" i="0" kern="1200" dirty="0" err="1">
                <a:solidFill>
                  <a:schemeClr val="tx1"/>
                </a:solidFill>
                <a:effectLst/>
                <a:latin typeface="+mn-lt"/>
                <a:ea typeface="+mn-ea"/>
                <a:cs typeface="+mn-cs"/>
              </a:rPr>
              <a:t>xor</a:t>
            </a:r>
            <a:r>
              <a:rPr lang="en-US" sz="1200" b="0" i="0" kern="1200" dirty="0">
                <a:solidFill>
                  <a:schemeClr val="tx1"/>
                </a:solidFill>
                <a:effectLst/>
                <a:latin typeface="+mn-lt"/>
                <a:ea typeface="+mn-ea"/>
                <a:cs typeface="+mn-cs"/>
              </a:rPr>
              <a:t> truth table.</a:t>
            </a:r>
          </a:p>
          <a:p>
            <a:r>
              <a:rPr lang="en-US" dirty="0"/>
              <a:t>XOR logic gate</a:t>
            </a:r>
            <a:r>
              <a:rPr lang="en-US" sz="1200" b="1" i="0" kern="1200" dirty="0">
                <a:solidFill>
                  <a:schemeClr val="tx1"/>
                </a:solidFill>
                <a:effectLst/>
                <a:latin typeface="+mn-lt"/>
                <a:ea typeface="+mn-ea"/>
                <a:cs typeface="+mn-cs"/>
              </a:rPr>
              <a:t>1980s</a:t>
            </a:r>
          </a:p>
          <a:p>
            <a:r>
              <a:rPr lang="en-US" sz="1200" b="0" i="0" kern="1200" dirty="0">
                <a:solidFill>
                  <a:schemeClr val="tx1"/>
                </a:solidFill>
                <a:effectLst/>
                <a:latin typeface="+mn-lt"/>
                <a:ea typeface="+mn-ea"/>
                <a:cs typeface="+mn-cs"/>
              </a:rPr>
              <a:t>In this decade, it is understood that adding layers between inputs and outputs in </a:t>
            </a:r>
            <a:r>
              <a:rPr lang="en-US" sz="1200" b="0" i="0" kern="1200" dirty="0" err="1">
                <a:solidFill>
                  <a:schemeClr val="tx1"/>
                </a:solidFill>
                <a:effectLst/>
                <a:latin typeface="+mn-lt"/>
                <a:ea typeface="+mn-ea"/>
                <a:cs typeface="+mn-cs"/>
              </a:rPr>
              <a:t>perceptrons</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6"/>
              </a:rPr>
              <a:t>can handle</a:t>
            </a:r>
            <a:r>
              <a:rPr lang="en-US" sz="1200" b="0" i="0" kern="1200" dirty="0">
                <a:solidFill>
                  <a:schemeClr val="tx1"/>
                </a:solidFill>
                <a:effectLst/>
                <a:latin typeface="+mn-lt"/>
                <a:ea typeface="+mn-ea"/>
                <a:cs typeface="+mn-cs"/>
              </a:rPr>
              <a:t> non-linear problems. These layers are also called as hidden layers and this type of perceptron is called as multilayer perceptron. Moreover, usage of differentiable non linear </a:t>
            </a:r>
            <a:r>
              <a:rPr lang="en-US" sz="1200" b="0" i="0" u="sng" kern="1200" dirty="0">
                <a:solidFill>
                  <a:schemeClr val="tx1"/>
                </a:solidFill>
                <a:effectLst/>
                <a:latin typeface="+mn-lt"/>
                <a:ea typeface="+mn-ea"/>
                <a:cs typeface="+mn-cs"/>
                <a:hlinkClick r:id="rId7"/>
              </a:rPr>
              <a:t>activation functions</a:t>
            </a:r>
            <a:r>
              <a:rPr lang="en-US" sz="1200" b="0" i="0" kern="1200" dirty="0">
                <a:solidFill>
                  <a:schemeClr val="tx1"/>
                </a:solidFill>
                <a:effectLst/>
                <a:latin typeface="+mn-lt"/>
                <a:ea typeface="+mn-ea"/>
                <a:cs typeface="+mn-cs"/>
              </a:rPr>
              <a:t> such as </a:t>
            </a:r>
            <a:r>
              <a:rPr lang="en-US" sz="1200" b="0" i="0" u="sng" kern="1200" dirty="0">
                <a:solidFill>
                  <a:schemeClr val="tx1"/>
                </a:solidFill>
                <a:effectLst/>
                <a:latin typeface="+mn-lt"/>
                <a:ea typeface="+mn-ea"/>
                <a:cs typeface="+mn-cs"/>
                <a:hlinkClick r:id="rId8"/>
              </a:rPr>
              <a:t>sigmoid</a:t>
            </a:r>
            <a:r>
              <a:rPr lang="en-US" sz="1200" b="0" i="0" kern="1200" dirty="0">
                <a:solidFill>
                  <a:schemeClr val="tx1"/>
                </a:solidFill>
                <a:effectLst/>
                <a:latin typeface="+mn-lt"/>
                <a:ea typeface="+mn-ea"/>
                <a:cs typeface="+mn-cs"/>
              </a:rPr>
              <a:t> instead of </a:t>
            </a:r>
            <a:r>
              <a:rPr lang="en-US" sz="1200" b="0" i="0" u="sng" kern="1200" dirty="0">
                <a:solidFill>
                  <a:schemeClr val="tx1"/>
                </a:solidFill>
                <a:effectLst/>
                <a:latin typeface="+mn-lt"/>
                <a:ea typeface="+mn-ea"/>
                <a:cs typeface="+mn-cs"/>
                <a:hlinkClick r:id="rId3"/>
              </a:rPr>
              <a:t>threshold</a:t>
            </a:r>
            <a:r>
              <a:rPr lang="en-US" sz="1200" b="0" i="0" kern="1200" dirty="0">
                <a:solidFill>
                  <a:schemeClr val="tx1"/>
                </a:solidFill>
                <a:effectLst/>
                <a:latin typeface="+mn-lt"/>
                <a:ea typeface="+mn-ea"/>
                <a:cs typeface="+mn-cs"/>
              </a:rPr>
              <a:t> function enables the learning because </a:t>
            </a:r>
            <a:r>
              <a:rPr lang="en-US" sz="1200" b="0" i="0" u="sng" kern="1200" dirty="0">
                <a:solidFill>
                  <a:schemeClr val="tx1"/>
                </a:solidFill>
                <a:effectLst/>
                <a:latin typeface="+mn-lt"/>
                <a:ea typeface="+mn-ea"/>
                <a:cs typeface="+mn-cs"/>
                <a:hlinkClick r:id="rId6"/>
              </a:rPr>
              <a:t>learning algorithm</a:t>
            </a:r>
            <a:r>
              <a:rPr lang="en-US" sz="1200" b="0" i="0" kern="1200" dirty="0">
                <a:solidFill>
                  <a:schemeClr val="tx1"/>
                </a:solidFill>
                <a:effectLst/>
                <a:latin typeface="+mn-lt"/>
                <a:ea typeface="+mn-ea"/>
                <a:cs typeface="+mn-cs"/>
              </a:rPr>
              <a:t> will consume function derivatives.</a:t>
            </a:r>
          </a:p>
          <a:p>
            <a:r>
              <a:rPr lang="en-US" sz="1200" b="0" i="0" kern="1200" dirty="0">
                <a:solidFill>
                  <a:schemeClr val="tx1"/>
                </a:solidFill>
                <a:effectLst/>
                <a:latin typeface="+mn-lt"/>
                <a:ea typeface="+mn-ea"/>
                <a:cs typeface="+mn-cs"/>
              </a:rPr>
              <a:t>In this way, the real golden age started. Creator of this idea is </a:t>
            </a:r>
            <a:r>
              <a:rPr lang="en-US" sz="1200" b="1" i="0" u="sng" kern="1200" dirty="0">
                <a:solidFill>
                  <a:schemeClr val="tx1"/>
                </a:solidFill>
                <a:effectLst/>
                <a:latin typeface="+mn-lt"/>
                <a:ea typeface="+mn-ea"/>
                <a:cs typeface="+mn-cs"/>
                <a:hlinkClick r:id="rId9"/>
              </a:rPr>
              <a:t>Geoffrey Hinton</a:t>
            </a:r>
            <a:r>
              <a:rPr lang="en-US" sz="1200" b="0" i="0" kern="1200" dirty="0">
                <a:solidFill>
                  <a:schemeClr val="tx1"/>
                </a:solidFill>
                <a:effectLst/>
                <a:latin typeface="+mn-lt"/>
                <a:ea typeface="+mn-ea"/>
                <a:cs typeface="+mn-cs"/>
              </a:rPr>
              <a:t>. We will come up again him later! Keep his name in your mind.</a:t>
            </a:r>
          </a:p>
          <a:p>
            <a:r>
              <a:rPr lang="en-US" sz="1200" b="0" i="0" kern="1200" dirty="0" err="1">
                <a:solidFill>
                  <a:schemeClr val="tx1"/>
                </a:solidFill>
                <a:effectLst/>
                <a:latin typeface="+mn-lt"/>
                <a:ea typeface="+mn-ea"/>
                <a:cs typeface="+mn-cs"/>
              </a:rPr>
              <a:t>Additionaly</a:t>
            </a:r>
            <a:r>
              <a:rPr lang="en-US" sz="1200" b="0" i="0" kern="1200" dirty="0">
                <a:solidFill>
                  <a:schemeClr val="tx1"/>
                </a:solidFill>
                <a:effectLst/>
                <a:latin typeface="+mn-lt"/>
                <a:ea typeface="+mn-ea"/>
                <a:cs typeface="+mn-cs"/>
              </a:rPr>
              <a:t>, in theory, any function </a:t>
            </a:r>
            <a:r>
              <a:rPr lang="en-US" sz="1200" b="0" i="0" u="sng" kern="1200" dirty="0">
                <a:solidFill>
                  <a:schemeClr val="tx1"/>
                </a:solidFill>
                <a:effectLst/>
                <a:latin typeface="+mn-lt"/>
                <a:ea typeface="+mn-ea"/>
                <a:cs typeface="+mn-cs"/>
                <a:hlinkClick r:id="rId10"/>
              </a:rPr>
              <a:t>can be learned</a:t>
            </a:r>
            <a:r>
              <a:rPr lang="en-US" sz="1200" b="0" i="0" kern="1200" dirty="0">
                <a:solidFill>
                  <a:schemeClr val="tx1"/>
                </a:solidFill>
                <a:effectLst/>
                <a:latin typeface="+mn-lt"/>
                <a:ea typeface="+mn-ea"/>
                <a:cs typeface="+mn-cs"/>
              </a:rPr>
              <a:t> if the approach can solve XOR logic function. Even though, </a:t>
            </a:r>
            <a:r>
              <a:rPr lang="en-US" sz="1200" b="0" i="0" kern="1200" dirty="0" err="1">
                <a:solidFill>
                  <a:schemeClr val="tx1"/>
                </a:solidFill>
                <a:effectLst/>
                <a:latin typeface="+mn-lt"/>
                <a:ea typeface="+mn-ea"/>
                <a:cs typeface="+mn-cs"/>
              </a:rPr>
              <a:t>xor</a:t>
            </a:r>
            <a:r>
              <a:rPr lang="en-US" sz="1200" b="0" i="0" kern="1200" dirty="0">
                <a:solidFill>
                  <a:schemeClr val="tx1"/>
                </a:solidFill>
                <a:effectLst/>
                <a:latin typeface="+mn-lt"/>
                <a:ea typeface="+mn-ea"/>
                <a:cs typeface="+mn-cs"/>
              </a:rPr>
              <a:t> logic function were a challenge for 70s, it still would be letter of A of the alphabet for machine learning studies.</a:t>
            </a:r>
          </a:p>
          <a:p>
            <a:r>
              <a:rPr lang="en-US" sz="1200" b="1" i="0" kern="1200" dirty="0">
                <a:solidFill>
                  <a:schemeClr val="tx1"/>
                </a:solidFill>
                <a:effectLst/>
                <a:latin typeface="+mn-lt"/>
                <a:ea typeface="+mn-ea"/>
                <a:cs typeface="+mn-cs"/>
              </a:rPr>
              <a:t>1990s</a:t>
            </a:r>
          </a:p>
          <a:p>
            <a:r>
              <a:rPr lang="en-US" sz="1200" b="0" i="0" kern="1200" dirty="0">
                <a:solidFill>
                  <a:schemeClr val="tx1"/>
                </a:solidFill>
                <a:effectLst/>
                <a:latin typeface="+mn-lt"/>
                <a:ea typeface="+mn-ea"/>
                <a:cs typeface="+mn-cs"/>
              </a:rPr>
              <a:t>Neural networks did go beyond time! Even though, humanity has the cure, they do not have the enough computation power in those days. But humans are </a:t>
            </a:r>
            <a:r>
              <a:rPr lang="en-US" sz="1200" b="0" i="0" u="sng" kern="1200" dirty="0">
                <a:solidFill>
                  <a:schemeClr val="tx1"/>
                </a:solidFill>
                <a:effectLst/>
                <a:latin typeface="+mn-lt"/>
                <a:ea typeface="+mn-ea"/>
                <a:cs typeface="+mn-cs"/>
                <a:hlinkClick r:id="rId11"/>
              </a:rPr>
              <a:t>vanity driven</a:t>
            </a:r>
            <a:r>
              <a:rPr lang="en-US" sz="1200" b="0" i="0" kern="1200" dirty="0">
                <a:solidFill>
                  <a:schemeClr val="tx1"/>
                </a:solidFill>
                <a:effectLst/>
                <a:latin typeface="+mn-lt"/>
                <a:ea typeface="+mn-ea"/>
                <a:cs typeface="+mn-cs"/>
              </a:rPr>
              <a:t> beings. They blame the neural networks instead of the computation power they’ve had. This causes neural networks to hibernate. Researchers </a:t>
            </a:r>
            <a:r>
              <a:rPr lang="en-US" sz="1200" b="0" i="0" kern="1200" dirty="0" err="1">
                <a:solidFill>
                  <a:schemeClr val="tx1"/>
                </a:solidFill>
                <a:effectLst/>
                <a:latin typeface="+mn-lt"/>
                <a:ea typeface="+mn-ea"/>
                <a:cs typeface="+mn-cs"/>
              </a:rPr>
              <a:t>canalised</a:t>
            </a:r>
            <a:r>
              <a:rPr lang="en-US" sz="1200" b="0" i="0" kern="1200" dirty="0">
                <a:solidFill>
                  <a:schemeClr val="tx1"/>
                </a:solidFill>
                <a:effectLst/>
                <a:latin typeface="+mn-lt"/>
                <a:ea typeface="+mn-ea"/>
                <a:cs typeface="+mn-cs"/>
              </a:rPr>
              <a:t> to invent new algorithm which is support vector machine (SVM).</a:t>
            </a:r>
          </a:p>
          <a:p>
            <a:r>
              <a:rPr lang="en-US" sz="1200" b="1" i="0" kern="1200" dirty="0">
                <a:solidFill>
                  <a:schemeClr val="tx1"/>
                </a:solidFill>
                <a:effectLst/>
                <a:latin typeface="+mn-lt"/>
                <a:ea typeface="+mn-ea"/>
                <a:cs typeface="+mn-cs"/>
              </a:rPr>
              <a:t>2000s</a:t>
            </a:r>
          </a:p>
          <a:p>
            <a:r>
              <a:rPr lang="en-US" sz="1200" b="0" i="0" kern="1200" dirty="0">
                <a:solidFill>
                  <a:schemeClr val="tx1"/>
                </a:solidFill>
                <a:effectLst/>
                <a:latin typeface="+mn-lt"/>
                <a:ea typeface="+mn-ea"/>
                <a:cs typeface="+mn-cs"/>
              </a:rPr>
              <a:t>In this decade, </a:t>
            </a:r>
            <a:r>
              <a:rPr lang="en-US" sz="1200" b="1" i="0" kern="1200" dirty="0">
                <a:solidFill>
                  <a:schemeClr val="tx1"/>
                </a:solidFill>
                <a:effectLst/>
                <a:latin typeface="+mn-lt"/>
                <a:ea typeface="+mn-ea"/>
                <a:cs typeface="+mn-cs"/>
              </a:rPr>
              <a:t>Geoffrey Hinton</a:t>
            </a:r>
            <a:r>
              <a:rPr lang="en-US" sz="1200" b="0" i="0" kern="1200" dirty="0">
                <a:solidFill>
                  <a:schemeClr val="tx1"/>
                </a:solidFill>
                <a:effectLst/>
                <a:latin typeface="+mn-lt"/>
                <a:ea typeface="+mn-ea"/>
                <a:cs typeface="+mn-cs"/>
              </a:rPr>
              <a:t> gets on the stage again! He transforms the concept of neural networks to deep learning which includes too many hidden layers. Rising of the computation power enables the motivation to be adopted in academy and sector. But still it does not become widespread in personal usage.</a:t>
            </a:r>
          </a:p>
          <a:p>
            <a:r>
              <a:rPr lang="en-US" sz="1200" b="1" i="0" kern="1200" dirty="0">
                <a:solidFill>
                  <a:schemeClr val="tx1"/>
                </a:solidFill>
                <a:effectLst/>
                <a:latin typeface="+mn-lt"/>
                <a:ea typeface="+mn-ea"/>
                <a:cs typeface="+mn-cs"/>
              </a:rPr>
              <a:t>2010s</a:t>
            </a:r>
          </a:p>
          <a:p>
            <a:r>
              <a:rPr lang="en-US" sz="1200" b="0" i="0" kern="1200" dirty="0">
                <a:solidFill>
                  <a:schemeClr val="tx1"/>
                </a:solidFill>
                <a:effectLst/>
                <a:latin typeface="+mn-lt"/>
                <a:ea typeface="+mn-ea"/>
                <a:cs typeface="+mn-cs"/>
              </a:rPr>
              <a:t>In this decade, graphic processing units (GPU) become widespread in personal use. Processing big data in parallelly is enabled. Moreover, cloud services provide to consume these things without investing any hardware. That would be the breaking point. This reveals that deep learning defeats older learning algorithms.</a:t>
            </a:r>
          </a:p>
          <a:p>
            <a:r>
              <a:rPr lang="en-US" sz="1200" b="0" i="0" kern="1200" dirty="0">
                <a:solidFill>
                  <a:schemeClr val="tx1"/>
                </a:solidFill>
                <a:effectLst/>
                <a:latin typeface="+mn-lt"/>
                <a:ea typeface="+mn-ea"/>
                <a:cs typeface="+mn-cs"/>
              </a:rPr>
              <a:t>Today, deep learning stands in back of most of challenging technologies such as speech recognition, image recognition, language translation. Especially, think about that the developments in language translation in last years.</a:t>
            </a:r>
          </a:p>
          <a:p>
            <a:r>
              <a:rPr lang="en-US" sz="1200" b="0" i="0" kern="1200" dirty="0">
                <a:solidFill>
                  <a:schemeClr val="tx1"/>
                </a:solidFill>
                <a:effectLst/>
                <a:latin typeface="+mn-lt"/>
                <a:ea typeface="+mn-ea"/>
                <a:cs typeface="+mn-cs"/>
              </a:rPr>
              <a:t>So, neural networks even passed through the period of stagnation, after all it would be the winner among other machine learning algorithms. And history writes </a:t>
            </a:r>
            <a:r>
              <a:rPr lang="en-US" sz="1200" b="0" i="0" u="sng" kern="1200" dirty="0">
                <a:solidFill>
                  <a:schemeClr val="tx1"/>
                </a:solidFill>
                <a:effectLst/>
                <a:latin typeface="+mn-lt"/>
                <a:ea typeface="+mn-ea"/>
                <a:cs typeface="+mn-cs"/>
                <a:hlinkClick r:id="rId12"/>
              </a:rPr>
              <a:t>Geoffrey Hinton</a:t>
            </a:r>
            <a:r>
              <a:rPr lang="en-US" sz="1200" b="0" i="0" kern="1200" dirty="0">
                <a:solidFill>
                  <a:schemeClr val="tx1"/>
                </a:solidFill>
                <a:effectLst/>
                <a:latin typeface="+mn-lt"/>
                <a:ea typeface="+mn-ea"/>
                <a:cs typeface="+mn-cs"/>
              </a:rPr>
              <a:t>‘s name in letters of gold. He twice changes the destiny of science. Nowadays, he announced </a:t>
            </a:r>
            <a:r>
              <a:rPr lang="en-US" sz="1200" b="1" i="0" kern="1200" dirty="0">
                <a:solidFill>
                  <a:schemeClr val="tx1"/>
                </a:solidFill>
                <a:effectLst/>
                <a:latin typeface="+mn-lt"/>
                <a:ea typeface="+mn-ea"/>
                <a:cs typeface="+mn-cs"/>
              </a:rPr>
              <a:t>capsule networks</a:t>
            </a:r>
            <a:r>
              <a:rPr lang="en-US" sz="1200" b="0" i="0" kern="1200" dirty="0">
                <a:solidFill>
                  <a:schemeClr val="tx1"/>
                </a:solidFill>
                <a:effectLst/>
                <a:latin typeface="+mn-lt"/>
                <a:ea typeface="+mn-ea"/>
                <a:cs typeface="+mn-cs"/>
              </a:rPr>
              <a:t> and triggered the third jump in AI world. We are grateful to him.</a:t>
            </a:r>
          </a:p>
          <a:p>
            <a:r>
              <a:rPr lang="en-US" dirty="0"/>
              <a:t>Geoffrey Hinton, Godfather of Neural Networks and Deep Learning</a:t>
            </a:r>
          </a:p>
        </p:txBody>
      </p:sp>
    </p:spTree>
    <p:extLst>
      <p:ext uri="{BB962C8B-B14F-4D97-AF65-F5344CB8AC3E}">
        <p14:creationId xmlns:p14="http://schemas.microsoft.com/office/powerpoint/2010/main" val="380499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014A-FE0D-4066-BC8B-497288C9AD6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C15E4CB-410E-4A56-8E7E-DEAFDAE2E1B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6388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7F7C-2BF7-4828-8673-B75AF1F9F0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558568-E995-40F9-B314-6673B3B70B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1271871-047D-4DBC-96F5-A47A93D848B9}"/>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pic>
        <p:nvPicPr>
          <p:cNvPr id="7" name="Picture 2" descr="http://greedyai.com/assets/img/supply/gzhcode.png?version=8.2.17.88">
            <a:extLst>
              <a:ext uri="{FF2B5EF4-FFF2-40B4-BE49-F238E27FC236}">
                <a16:creationId xmlns:a16="http://schemas.microsoft.com/office/drawing/2014/main" id="{22EA12D2-0BFF-49FD-AD80-E2B8CBD67A47}"/>
              </a:ext>
            </a:extLst>
          </p:cNvPr>
          <p:cNvPicPr>
            <a:picLocks noChangeAspect="1" noChangeArrowheads="1"/>
          </p:cNvPicPr>
          <p:nvPr userDrawn="1"/>
        </p:nvPicPr>
        <p:blipFill>
          <a:blip r:embed="rId2">
            <a:alphaModFix amt="32000"/>
            <a:extLst>
              <a:ext uri="{28A0092B-C50C-407E-A947-70E740481C1C}">
                <a14:useLocalDpi xmlns:a14="http://schemas.microsoft.com/office/drawing/2010/main" val="0"/>
              </a:ext>
            </a:extLst>
          </a:blip>
          <a:srcRect/>
          <a:stretch>
            <a:fillRect/>
          </a:stretch>
        </p:blipFill>
        <p:spPr bwMode="auto">
          <a:xfrm>
            <a:off x="7391400" y="2787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04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CFEDAD-BDA0-4CBD-B152-01CA420724BB}"/>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9C7596-A701-46F9-86CA-7FF89CBCAAD0}"/>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2" descr="http://greedyai.com/assets/img/supply/gzhcode.png?version=8.2.17.88">
            <a:extLst>
              <a:ext uri="{FF2B5EF4-FFF2-40B4-BE49-F238E27FC236}">
                <a16:creationId xmlns:a16="http://schemas.microsoft.com/office/drawing/2014/main" id="{A9F226CC-556E-47BC-A11C-5693894ADCD4}"/>
              </a:ext>
            </a:extLst>
          </p:cNvPr>
          <p:cNvPicPr>
            <a:picLocks noChangeAspect="1" noChangeArrowheads="1"/>
          </p:cNvPicPr>
          <p:nvPr userDrawn="1"/>
        </p:nvPicPr>
        <p:blipFill>
          <a:blip r:embed="rId2">
            <a:alphaModFix amt="32000"/>
            <a:extLst>
              <a:ext uri="{28A0092B-C50C-407E-A947-70E740481C1C}">
                <a14:useLocalDpi xmlns:a14="http://schemas.microsoft.com/office/drawing/2010/main" val="0"/>
              </a:ext>
            </a:extLst>
          </a:blip>
          <a:srcRect/>
          <a:stretch>
            <a:fillRect/>
          </a:stretch>
        </p:blipFill>
        <p:spPr bwMode="auto">
          <a:xfrm>
            <a:off x="7391400" y="2787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686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pic>
        <p:nvPicPr>
          <p:cNvPr id="3" name="Picture 2" descr="http://greedyai.com/assets/img/supply/gzhcode.png?version=8.2.17.88">
            <a:extLst>
              <a:ext uri="{FF2B5EF4-FFF2-40B4-BE49-F238E27FC236}">
                <a16:creationId xmlns:a16="http://schemas.microsoft.com/office/drawing/2014/main" id="{110B14DD-47C3-401F-9E06-E30C35A24493}"/>
              </a:ext>
            </a:extLst>
          </p:cNvPr>
          <p:cNvPicPr>
            <a:picLocks noChangeAspect="1" noChangeArrowheads="1"/>
          </p:cNvPicPr>
          <p:nvPr userDrawn="1"/>
        </p:nvPicPr>
        <p:blipFill>
          <a:blip r:embed="rId2">
            <a:alphaModFix amt="32000"/>
            <a:extLst>
              <a:ext uri="{28A0092B-C50C-407E-A947-70E740481C1C}">
                <a14:useLocalDpi xmlns:a14="http://schemas.microsoft.com/office/drawing/2010/main" val="0"/>
              </a:ext>
            </a:extLst>
          </a:blip>
          <a:srcRect/>
          <a:stretch>
            <a:fillRect/>
          </a:stretch>
        </p:blipFill>
        <p:spPr bwMode="auto">
          <a:xfrm>
            <a:off x="7391400" y="2787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836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6CB4F-B9E8-4F88-941C-664E24365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CD78E7-E142-48AC-A61D-27A2FCACC8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146" name="Picture 2" descr="http://greedyai.com/assets/img/supply/gzhcode.png?version=8.2.17.88">
            <a:extLst>
              <a:ext uri="{FF2B5EF4-FFF2-40B4-BE49-F238E27FC236}">
                <a16:creationId xmlns:a16="http://schemas.microsoft.com/office/drawing/2014/main" id="{E43ED2D4-B710-49E8-8542-5A32BA3DE7D6}"/>
              </a:ext>
            </a:extLst>
          </p:cNvPr>
          <p:cNvPicPr>
            <a:picLocks noChangeAspect="1" noChangeArrowheads="1"/>
          </p:cNvPicPr>
          <p:nvPr userDrawn="1"/>
        </p:nvPicPr>
        <p:blipFill>
          <a:blip r:embed="rId2">
            <a:alphaModFix amt="32000"/>
            <a:extLst>
              <a:ext uri="{28A0092B-C50C-407E-A947-70E740481C1C}">
                <a14:useLocalDpi xmlns:a14="http://schemas.microsoft.com/office/drawing/2010/main" val="0"/>
              </a:ext>
            </a:extLst>
          </a:blip>
          <a:srcRect/>
          <a:stretch>
            <a:fillRect/>
          </a:stretch>
        </p:blipFill>
        <p:spPr bwMode="auto">
          <a:xfrm>
            <a:off x="7391400" y="2787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9F99-F0B0-464F-80CF-33EC3B0DB57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1250401-FCCC-4DE7-B1A8-66F905B2FC0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7" name="Picture 2" descr="http://greedyai.com/assets/img/supply/gzhcode.png?version=8.2.17.88">
            <a:extLst>
              <a:ext uri="{FF2B5EF4-FFF2-40B4-BE49-F238E27FC236}">
                <a16:creationId xmlns:a16="http://schemas.microsoft.com/office/drawing/2014/main" id="{8C912E2B-4856-438D-99F7-5B2CDFF75A44}"/>
              </a:ext>
            </a:extLst>
          </p:cNvPr>
          <p:cNvPicPr>
            <a:picLocks noChangeAspect="1" noChangeArrowheads="1"/>
          </p:cNvPicPr>
          <p:nvPr userDrawn="1"/>
        </p:nvPicPr>
        <p:blipFill>
          <a:blip r:embed="rId2">
            <a:alphaModFix amt="32000"/>
            <a:extLst>
              <a:ext uri="{28A0092B-C50C-407E-A947-70E740481C1C}">
                <a14:useLocalDpi xmlns:a14="http://schemas.microsoft.com/office/drawing/2010/main" val="0"/>
              </a:ext>
            </a:extLst>
          </a:blip>
          <a:srcRect/>
          <a:stretch>
            <a:fillRect/>
          </a:stretch>
        </p:blipFill>
        <p:spPr bwMode="auto">
          <a:xfrm>
            <a:off x="7391400" y="2787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239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41D2E-6466-4BBA-B3FA-3B94BED93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A895C-BA9F-43E9-8AA6-734B665815D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6266B7-C562-4CDE-A7B7-FE1BAE293A2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2" descr="http://greedyai.com/assets/img/supply/gzhcode.png?version=8.2.17.88">
            <a:extLst>
              <a:ext uri="{FF2B5EF4-FFF2-40B4-BE49-F238E27FC236}">
                <a16:creationId xmlns:a16="http://schemas.microsoft.com/office/drawing/2014/main" id="{1ECA9001-6A9A-4716-9C75-8EB4A7E8D9F1}"/>
              </a:ext>
            </a:extLst>
          </p:cNvPr>
          <p:cNvPicPr>
            <a:picLocks noChangeAspect="1" noChangeArrowheads="1"/>
          </p:cNvPicPr>
          <p:nvPr userDrawn="1"/>
        </p:nvPicPr>
        <p:blipFill>
          <a:blip r:embed="rId2">
            <a:alphaModFix amt="32000"/>
            <a:extLst>
              <a:ext uri="{28A0092B-C50C-407E-A947-70E740481C1C}">
                <a14:useLocalDpi xmlns:a14="http://schemas.microsoft.com/office/drawing/2010/main" val="0"/>
              </a:ext>
            </a:extLst>
          </a:blip>
          <a:srcRect/>
          <a:stretch>
            <a:fillRect/>
          </a:stretch>
        </p:blipFill>
        <p:spPr bwMode="auto">
          <a:xfrm>
            <a:off x="7391400" y="2787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5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44F5D-74F4-4B30-90AD-4A0FA3C1C50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C31EF9-7428-47ED-BE54-52E55252362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E3D08AA-4617-46C9-8653-A0A638798804}"/>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981C1-B26E-4767-8B87-84BB142DF54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7A72089-42E0-457E-9831-2478C3DC37AD}"/>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2" descr="http://greedyai.com/assets/img/supply/gzhcode.png?version=8.2.17.88">
            <a:extLst>
              <a:ext uri="{FF2B5EF4-FFF2-40B4-BE49-F238E27FC236}">
                <a16:creationId xmlns:a16="http://schemas.microsoft.com/office/drawing/2014/main" id="{9DCD5799-88FC-4BB6-8766-5E4CB225849A}"/>
              </a:ext>
            </a:extLst>
          </p:cNvPr>
          <p:cNvPicPr>
            <a:picLocks noChangeAspect="1" noChangeArrowheads="1"/>
          </p:cNvPicPr>
          <p:nvPr userDrawn="1"/>
        </p:nvPicPr>
        <p:blipFill>
          <a:blip r:embed="rId2">
            <a:alphaModFix amt="32000"/>
            <a:extLst>
              <a:ext uri="{28A0092B-C50C-407E-A947-70E740481C1C}">
                <a14:useLocalDpi xmlns:a14="http://schemas.microsoft.com/office/drawing/2010/main" val="0"/>
              </a:ext>
            </a:extLst>
          </a:blip>
          <a:srcRect/>
          <a:stretch>
            <a:fillRect/>
          </a:stretch>
        </p:blipFill>
        <p:spPr bwMode="auto">
          <a:xfrm>
            <a:off x="7391400" y="2787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C2CB-4F0E-4749-8E90-C1987DD28811}"/>
              </a:ext>
            </a:extLst>
          </p:cNvPr>
          <p:cNvSpPr>
            <a:spLocks noGrp="1"/>
          </p:cNvSpPr>
          <p:nvPr>
            <p:ph type="title"/>
          </p:nvPr>
        </p:nvSpPr>
        <p:spPr/>
        <p:txBody>
          <a:bodyPr/>
          <a:lstStyle/>
          <a:p>
            <a:r>
              <a:rPr lang="en-US"/>
              <a:t>Click to edit Master title style</a:t>
            </a:r>
          </a:p>
        </p:txBody>
      </p:sp>
      <p:pic>
        <p:nvPicPr>
          <p:cNvPr id="6" name="Picture 2" descr="http://greedyai.com/assets/img/supply/gzhcode.png?version=8.2.17.88">
            <a:extLst>
              <a:ext uri="{FF2B5EF4-FFF2-40B4-BE49-F238E27FC236}">
                <a16:creationId xmlns:a16="http://schemas.microsoft.com/office/drawing/2014/main" id="{EB02411D-896E-4EAA-8E8B-E6EEC8E5EA87}"/>
              </a:ext>
            </a:extLst>
          </p:cNvPr>
          <p:cNvPicPr>
            <a:picLocks noChangeAspect="1" noChangeArrowheads="1"/>
          </p:cNvPicPr>
          <p:nvPr userDrawn="1"/>
        </p:nvPicPr>
        <p:blipFill>
          <a:blip r:embed="rId2">
            <a:alphaModFix amt="32000"/>
            <a:extLst>
              <a:ext uri="{28A0092B-C50C-407E-A947-70E740481C1C}">
                <a14:useLocalDpi xmlns:a14="http://schemas.microsoft.com/office/drawing/2010/main" val="0"/>
              </a:ext>
            </a:extLst>
          </a:blip>
          <a:srcRect/>
          <a:stretch>
            <a:fillRect/>
          </a:stretch>
        </p:blipFill>
        <p:spPr bwMode="auto">
          <a:xfrm>
            <a:off x="7391400" y="2787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31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2" descr="http://greedyai.com/assets/img/supply/gzhcode.png?version=8.2.17.88">
            <a:extLst>
              <a:ext uri="{FF2B5EF4-FFF2-40B4-BE49-F238E27FC236}">
                <a16:creationId xmlns:a16="http://schemas.microsoft.com/office/drawing/2014/main" id="{B4E40E80-14C4-4B18-A623-3EC9060CED80}"/>
              </a:ext>
            </a:extLst>
          </p:cNvPr>
          <p:cNvPicPr>
            <a:picLocks noChangeAspect="1" noChangeArrowheads="1"/>
          </p:cNvPicPr>
          <p:nvPr userDrawn="1"/>
        </p:nvPicPr>
        <p:blipFill>
          <a:blip r:embed="rId2">
            <a:alphaModFix amt="32000"/>
            <a:extLst>
              <a:ext uri="{28A0092B-C50C-407E-A947-70E740481C1C}">
                <a14:useLocalDpi xmlns:a14="http://schemas.microsoft.com/office/drawing/2010/main" val="0"/>
              </a:ext>
            </a:extLst>
          </a:blip>
          <a:srcRect/>
          <a:stretch>
            <a:fillRect/>
          </a:stretch>
        </p:blipFill>
        <p:spPr bwMode="auto">
          <a:xfrm>
            <a:off x="7391400" y="2787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595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71A1-A268-4B49-B06C-3BB7FD9D92A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356C486-6F8C-4D43-BBCC-8D6CA3B2F9A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AAC1FE-5A5C-4650-ACC0-05CB0E45AA5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8" name="Picture 2" descr="http://greedyai.com/assets/img/supply/gzhcode.png?version=8.2.17.88">
            <a:extLst>
              <a:ext uri="{FF2B5EF4-FFF2-40B4-BE49-F238E27FC236}">
                <a16:creationId xmlns:a16="http://schemas.microsoft.com/office/drawing/2014/main" id="{F787B2D4-0A94-495F-AF1A-ACC69D5B52EB}"/>
              </a:ext>
            </a:extLst>
          </p:cNvPr>
          <p:cNvPicPr>
            <a:picLocks noChangeAspect="1" noChangeArrowheads="1"/>
          </p:cNvPicPr>
          <p:nvPr userDrawn="1"/>
        </p:nvPicPr>
        <p:blipFill>
          <a:blip r:embed="rId2">
            <a:alphaModFix amt="32000"/>
            <a:extLst>
              <a:ext uri="{28A0092B-C50C-407E-A947-70E740481C1C}">
                <a14:useLocalDpi xmlns:a14="http://schemas.microsoft.com/office/drawing/2010/main" val="0"/>
              </a:ext>
            </a:extLst>
          </a:blip>
          <a:srcRect/>
          <a:stretch>
            <a:fillRect/>
          </a:stretch>
        </p:blipFill>
        <p:spPr bwMode="auto">
          <a:xfrm>
            <a:off x="7391400" y="2787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51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5CFA-44D1-4B07-8AEB-14BDB3ACF98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E6BC1DB-367C-4C7F-AD59-E14841393DE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F789FF3-A37B-43BA-8A56-9952D9E8A60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8" name="Picture 2" descr="http://greedyai.com/assets/img/supply/gzhcode.png?version=8.2.17.88">
            <a:extLst>
              <a:ext uri="{FF2B5EF4-FFF2-40B4-BE49-F238E27FC236}">
                <a16:creationId xmlns:a16="http://schemas.microsoft.com/office/drawing/2014/main" id="{E4E15957-BCDD-4FB1-A87C-7D935B53D793}"/>
              </a:ext>
            </a:extLst>
          </p:cNvPr>
          <p:cNvPicPr>
            <a:picLocks noChangeAspect="1" noChangeArrowheads="1"/>
          </p:cNvPicPr>
          <p:nvPr userDrawn="1"/>
        </p:nvPicPr>
        <p:blipFill>
          <a:blip r:embed="rId2">
            <a:alphaModFix amt="32000"/>
            <a:extLst>
              <a:ext uri="{28A0092B-C50C-407E-A947-70E740481C1C}">
                <a14:useLocalDpi xmlns:a14="http://schemas.microsoft.com/office/drawing/2010/main" val="0"/>
              </a:ext>
            </a:extLst>
          </a:blip>
          <a:srcRect/>
          <a:stretch>
            <a:fillRect/>
          </a:stretch>
        </p:blipFill>
        <p:spPr bwMode="auto">
          <a:xfrm>
            <a:off x="7391400" y="27878"/>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73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CAB188-4629-4DDC-B4A1-693C6082114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04D995-5A9B-430B-A75E-10981E1E08B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370213"/>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hyperlink" Target="http://yann.lecun.com/exdb/publis/pdf/lecun-89e.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312.6229"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arxiv.org/abs/1312.6229"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hyperlink" Target="https://people.eecs.berkeley.edu/~jonlong/long_shelhamer_fcn.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png"/><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2" Type="http://schemas.openxmlformats.org/officeDocument/2006/relationships/hyperlink" Target="http://47.94.6.102/DeepLearningCV1/course-info/blob/master/README.md"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www.geforce.com/driver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geforce.com/driver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eveloper.nvidia.com/cuda-download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eveloper.nvidia.com/cuda-download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2.bin"/><Relationship Id="rId4" Type="http://schemas.openxmlformats.org/officeDocument/2006/relationships/image" Target="../media/image3.wmf"/></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nvidia.com/cuda-toolkit-archiv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hyperlink" Target="https://developer.nvidia.com/rdp/cudnn-archiv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3.wmf"/><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3.bin"/><Relationship Id="rId11" Type="http://schemas.openxmlformats.org/officeDocument/2006/relationships/image" Target="../media/image6.png"/><Relationship Id="rId5" Type="http://schemas.openxmlformats.org/officeDocument/2006/relationships/oleObject" Target="../embeddings/oleObject2.bin"/><Relationship Id="rId10" Type="http://schemas.openxmlformats.org/officeDocument/2006/relationships/image" Target="../media/image5.png"/><Relationship Id="rId4" Type="http://schemas.openxmlformats.org/officeDocument/2006/relationships/image" Target="../media/image3.wmf"/><Relationship Id="rId9"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9144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7CABEB8E-BC1B-487E-A206-D545119FE944}"/>
              </a:ext>
            </a:extLst>
          </p:cNvPr>
          <p:cNvSpPr>
            <a:spLocks noGrp="1"/>
          </p:cNvSpPr>
          <p:nvPr>
            <p:ph type="ctrTitle"/>
          </p:nvPr>
        </p:nvSpPr>
        <p:spPr>
          <a:xfrm>
            <a:off x="603363" y="1191796"/>
            <a:ext cx="7516084" cy="2976344"/>
          </a:xfrm>
        </p:spPr>
        <p:txBody>
          <a:bodyPr anchor="ctr">
            <a:normAutofit/>
          </a:bodyPr>
          <a:lstStyle/>
          <a:p>
            <a:pPr algn="l"/>
            <a:r>
              <a:rPr lang="en-US" sz="5700">
                <a:solidFill>
                  <a:srgbClr val="FFFFFF"/>
                </a:solidFill>
              </a:rPr>
              <a:t>CV + Deep Learning</a:t>
            </a:r>
            <a:endParaRPr lang="en-US" sz="5700" dirty="0">
              <a:solidFill>
                <a:srgbClr val="FFFFFF"/>
              </a:solidFill>
            </a:endParaRPr>
          </a:p>
        </p:txBody>
      </p:sp>
      <p:sp>
        <p:nvSpPr>
          <p:cNvPr id="3" name="Subtitle 2">
            <a:extLst>
              <a:ext uri="{FF2B5EF4-FFF2-40B4-BE49-F238E27FC236}">
                <a16:creationId xmlns:a16="http://schemas.microsoft.com/office/drawing/2014/main" id="{4880FABC-4A1C-4226-AFB1-3334D076A483}"/>
              </a:ext>
            </a:extLst>
          </p:cNvPr>
          <p:cNvSpPr>
            <a:spLocks noGrp="1"/>
          </p:cNvSpPr>
          <p:nvPr>
            <p:ph type="subTitle" idx="1"/>
          </p:nvPr>
        </p:nvSpPr>
        <p:spPr>
          <a:xfrm>
            <a:off x="603591" y="5318990"/>
            <a:ext cx="7062673" cy="723670"/>
          </a:xfrm>
        </p:spPr>
        <p:txBody>
          <a:bodyPr anchor="t">
            <a:normAutofit/>
          </a:bodyPr>
          <a:lstStyle/>
          <a:p>
            <a:pPr algn="l"/>
            <a:endParaRPr lang="en-US" sz="1600" dirty="0">
              <a:solidFill>
                <a:srgbClr val="000000"/>
              </a:solidFill>
            </a:endParaRPr>
          </a:p>
        </p:txBody>
      </p:sp>
      <p:pic>
        <p:nvPicPr>
          <p:cNvPr id="6" name="Picture 2" descr="http://greedyai.com/assets/img/supply/gzhcode.png?version=8.2.17.88">
            <a:extLst>
              <a:ext uri="{FF2B5EF4-FFF2-40B4-BE49-F238E27FC236}">
                <a16:creationId xmlns:a16="http://schemas.microsoft.com/office/drawing/2014/main" id="{352C9237-5B31-41FD-98E5-B900C958B315}"/>
              </a:ext>
            </a:extLst>
          </p:cNvPr>
          <p:cNvPicPr>
            <a:picLocks noChangeAspect="1" noChangeArrowheads="1"/>
          </p:cNvPicPr>
          <p:nvPr/>
        </p:nvPicPr>
        <p:blipFill>
          <a:blip r:embed="rId3">
            <a:alphaModFix amt="32000"/>
            <a:extLst>
              <a:ext uri="{28A0092B-C50C-407E-A947-70E740481C1C}">
                <a14:useLocalDpi xmlns:a14="http://schemas.microsoft.com/office/drawing/2010/main" val="0"/>
              </a:ext>
            </a:extLst>
          </a:blip>
          <a:srcRect/>
          <a:stretch>
            <a:fillRect/>
          </a:stretch>
        </p:blipFill>
        <p:spPr bwMode="auto">
          <a:xfrm>
            <a:off x="3124200" y="4949190"/>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310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30" dirty="0"/>
              <a:t>感知器</a:t>
            </a:r>
            <a:r>
              <a:rPr spc="90" dirty="0">
                <a:latin typeface="Times New Roman"/>
                <a:cs typeface="Times New Roman"/>
              </a:rPr>
              <a:t> </a:t>
            </a:r>
            <a:r>
              <a:rPr dirty="0"/>
              <a:t>(1</a:t>
            </a:r>
            <a:r>
              <a:rPr spc="-5" dirty="0"/>
              <a:t>95</a:t>
            </a:r>
            <a:r>
              <a:rPr dirty="0"/>
              <a:t>8)</a:t>
            </a:r>
          </a:p>
        </p:txBody>
      </p:sp>
      <p:sp>
        <p:nvSpPr>
          <p:cNvPr id="3" name="object 3"/>
          <p:cNvSpPr/>
          <p:nvPr/>
        </p:nvSpPr>
        <p:spPr>
          <a:xfrm>
            <a:off x="394968" y="1568449"/>
            <a:ext cx="7781300" cy="293370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44500" y="4808360"/>
            <a:ext cx="3950335" cy="1433726"/>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95" dirty="0">
                <a:latin typeface="Liberation Sans"/>
                <a:cs typeface="Liberation Sans"/>
              </a:rPr>
              <a:t>对输入加权求和</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35" dirty="0">
                <a:latin typeface="Liberation Sans"/>
                <a:cs typeface="Liberation Sans"/>
              </a:rPr>
              <a:t>激活函数是阶跃函数</a:t>
            </a:r>
            <a:r>
              <a:rPr lang="en-US" altLang="zh-CN" sz="2800" spc="-35" dirty="0">
                <a:latin typeface="Liberation Sans"/>
                <a:cs typeface="Liberation Sans"/>
              </a:rPr>
              <a:t>(Step Function)</a:t>
            </a:r>
            <a:endParaRPr sz="2800" dirty="0">
              <a:latin typeface="Liberation Sans"/>
              <a:cs typeface="Liberatio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30" dirty="0"/>
              <a:t>人工神经网络</a:t>
            </a:r>
            <a:r>
              <a:rPr spc="90" dirty="0">
                <a:latin typeface="Times New Roman"/>
                <a:cs typeface="Times New Roman"/>
              </a:rPr>
              <a:t> </a:t>
            </a:r>
            <a:r>
              <a:rPr dirty="0"/>
              <a:t>(1</a:t>
            </a:r>
            <a:r>
              <a:rPr spc="-5" dirty="0"/>
              <a:t>96</a:t>
            </a:r>
            <a:r>
              <a:rPr dirty="0"/>
              <a:t>0)</a:t>
            </a:r>
          </a:p>
        </p:txBody>
      </p:sp>
      <p:sp>
        <p:nvSpPr>
          <p:cNvPr id="3" name="object 3"/>
          <p:cNvSpPr/>
          <p:nvPr/>
        </p:nvSpPr>
        <p:spPr>
          <a:xfrm>
            <a:off x="1583688" y="1438912"/>
            <a:ext cx="5256519" cy="2943858"/>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44500" y="4807086"/>
            <a:ext cx="5243195" cy="1433726"/>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5" dirty="0">
                <a:latin typeface="Liberation Sans"/>
                <a:cs typeface="Liberation Sans"/>
              </a:rPr>
              <a:t>多个感知器</a:t>
            </a:r>
            <a:r>
              <a:rPr lang="en-US" altLang="zh-CN" sz="2800" spc="-5" dirty="0">
                <a:latin typeface="Liberation Sans"/>
                <a:cs typeface="Liberation Sans"/>
              </a:rPr>
              <a:t>, </a:t>
            </a:r>
            <a:r>
              <a:rPr lang="zh-CN" altLang="en-US" sz="2800" spc="-5" dirty="0">
                <a:latin typeface="Liberation Sans"/>
                <a:cs typeface="Liberation Sans"/>
              </a:rPr>
              <a:t>多层结合</a:t>
            </a:r>
            <a:endParaRPr lang="en-US" altLang="zh-CN" sz="2800" spc="-5" dirty="0">
              <a:latin typeface="Liberation Sans"/>
              <a:cs typeface="Liberation Sans"/>
            </a:endParaRPr>
          </a:p>
          <a:p>
            <a:pPr marL="228600" indent="-215900">
              <a:lnSpc>
                <a:spcPct val="100000"/>
              </a:lnSpc>
              <a:buSzPct val="44642"/>
              <a:buFont typeface="OpenSymbol"/>
              <a:buChar char="●"/>
              <a:tabLst>
                <a:tab pos="228600" algn="l"/>
              </a:tabLst>
            </a:pPr>
            <a:r>
              <a:rPr lang="zh-CN" altLang="en-US" sz="2800" spc="-5" dirty="0">
                <a:latin typeface="Liberation Sans"/>
                <a:cs typeface="Liberation Sans"/>
              </a:rPr>
              <a:t>可以拟合任意函数</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可以解决异或</a:t>
            </a:r>
            <a:r>
              <a:rPr sz="2800" spc="-30" dirty="0">
                <a:latin typeface="Liberation Sans"/>
                <a:cs typeface="Liberation Sans"/>
              </a:rPr>
              <a:t>X</a:t>
            </a:r>
            <a:r>
              <a:rPr sz="2800" spc="-35" dirty="0">
                <a:latin typeface="Liberation Sans"/>
                <a:cs typeface="Liberation Sans"/>
              </a:rPr>
              <a:t>O</a:t>
            </a:r>
            <a:r>
              <a:rPr sz="2800" dirty="0">
                <a:latin typeface="Liberation Sans"/>
                <a:cs typeface="Liberation Sans"/>
              </a:rPr>
              <a:t>R</a:t>
            </a:r>
            <a:r>
              <a:rPr sz="2800" spc="75" dirty="0">
                <a:latin typeface="Times New Roman"/>
                <a:cs typeface="Times New Roman"/>
              </a:rPr>
              <a:t> </a:t>
            </a:r>
            <a:r>
              <a:rPr lang="zh-CN" altLang="en-US" sz="2800" spc="75" dirty="0">
                <a:latin typeface="Times New Roman"/>
                <a:cs typeface="Times New Roman"/>
              </a:rPr>
              <a:t>问题</a:t>
            </a:r>
            <a:endParaRPr sz="2800" dirty="0">
              <a:latin typeface="Liberation Sans"/>
              <a:cs typeface="Liberatio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en-US" altLang="zh-CN" spc="-30" dirty="0"/>
              <a:t>BP</a:t>
            </a:r>
            <a:r>
              <a:rPr lang="zh-CN" altLang="en-US" spc="-30" dirty="0"/>
              <a:t>算法</a:t>
            </a:r>
            <a:r>
              <a:rPr lang="en-US" altLang="zh-CN" spc="-30" dirty="0"/>
              <a:t>(</a:t>
            </a:r>
            <a:r>
              <a:rPr lang="zh-CN" altLang="en-US" spc="-30" dirty="0"/>
              <a:t>误差向后传递算法</a:t>
            </a:r>
            <a:r>
              <a:rPr lang="en-US" altLang="zh-CN" spc="-30" dirty="0"/>
              <a:t>)</a:t>
            </a:r>
            <a:r>
              <a:rPr spc="90" dirty="0">
                <a:latin typeface="Times New Roman"/>
                <a:cs typeface="Times New Roman"/>
              </a:rPr>
              <a:t> </a:t>
            </a:r>
            <a:r>
              <a:rPr dirty="0"/>
              <a:t>(1</a:t>
            </a:r>
            <a:r>
              <a:rPr spc="-5" dirty="0"/>
              <a:t>98</a:t>
            </a:r>
            <a:r>
              <a:rPr dirty="0"/>
              <a:t>2)</a:t>
            </a:r>
          </a:p>
        </p:txBody>
      </p:sp>
      <p:sp>
        <p:nvSpPr>
          <p:cNvPr id="3" name="object 3"/>
          <p:cNvSpPr/>
          <p:nvPr/>
        </p:nvSpPr>
        <p:spPr>
          <a:xfrm>
            <a:off x="1259838" y="1475728"/>
            <a:ext cx="5831829" cy="316739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643109" y="2701290"/>
            <a:ext cx="595630" cy="41910"/>
          </a:xfrm>
          <a:custGeom>
            <a:avLst/>
            <a:gdLst/>
            <a:ahLst/>
            <a:cxnLst/>
            <a:rect l="l" t="t" r="r" b="b"/>
            <a:pathLst>
              <a:path w="595629" h="41910">
                <a:moveTo>
                  <a:pt x="595640" y="41909"/>
                </a:moveTo>
                <a:lnTo>
                  <a:pt x="0" y="0"/>
                </a:lnTo>
              </a:path>
            </a:pathLst>
          </a:custGeom>
          <a:ln w="38097">
            <a:solidFill>
              <a:srgbClr val="FF3232"/>
            </a:solidFill>
          </a:ln>
        </p:spPr>
        <p:txBody>
          <a:bodyPr wrap="square" lIns="0" tIns="0" rIns="0" bIns="0" rtlCol="0"/>
          <a:lstStyle/>
          <a:p>
            <a:endParaRPr/>
          </a:p>
        </p:txBody>
      </p:sp>
      <p:sp>
        <p:nvSpPr>
          <p:cNvPr id="5" name="object 5"/>
          <p:cNvSpPr/>
          <p:nvPr/>
        </p:nvSpPr>
        <p:spPr>
          <a:xfrm>
            <a:off x="4406889" y="2619999"/>
            <a:ext cx="252729" cy="165100"/>
          </a:xfrm>
          <a:custGeom>
            <a:avLst/>
            <a:gdLst/>
            <a:ahLst/>
            <a:cxnLst/>
            <a:rect l="l" t="t" r="r" b="b"/>
            <a:pathLst>
              <a:path w="252729" h="165100">
                <a:moveTo>
                  <a:pt x="252740" y="0"/>
                </a:moveTo>
                <a:lnTo>
                  <a:pt x="0" y="66050"/>
                </a:lnTo>
                <a:lnTo>
                  <a:pt x="241310" y="165110"/>
                </a:lnTo>
                <a:lnTo>
                  <a:pt x="252740" y="0"/>
                </a:lnTo>
                <a:close/>
              </a:path>
            </a:pathLst>
          </a:custGeom>
          <a:solidFill>
            <a:srgbClr val="FF3232"/>
          </a:solidFill>
        </p:spPr>
        <p:txBody>
          <a:bodyPr wrap="square" lIns="0" tIns="0" rIns="0" bIns="0" rtlCol="0"/>
          <a:lstStyle/>
          <a:p>
            <a:endParaRPr/>
          </a:p>
        </p:txBody>
      </p:sp>
      <p:sp>
        <p:nvSpPr>
          <p:cNvPr id="6" name="object 6"/>
          <p:cNvSpPr/>
          <p:nvPr/>
        </p:nvSpPr>
        <p:spPr>
          <a:xfrm>
            <a:off x="4630430" y="2209800"/>
            <a:ext cx="636270" cy="441959"/>
          </a:xfrm>
          <a:custGeom>
            <a:avLst/>
            <a:gdLst/>
            <a:ahLst/>
            <a:cxnLst/>
            <a:rect l="l" t="t" r="r" b="b"/>
            <a:pathLst>
              <a:path w="636270" h="441960">
                <a:moveTo>
                  <a:pt x="636269" y="441959"/>
                </a:moveTo>
                <a:lnTo>
                  <a:pt x="0" y="0"/>
                </a:lnTo>
              </a:path>
            </a:pathLst>
          </a:custGeom>
          <a:ln w="38097">
            <a:solidFill>
              <a:srgbClr val="FF3232"/>
            </a:solidFill>
          </a:ln>
        </p:spPr>
        <p:txBody>
          <a:bodyPr wrap="square" lIns="0" tIns="0" rIns="0" bIns="0" rtlCol="0"/>
          <a:lstStyle/>
          <a:p>
            <a:endParaRPr/>
          </a:p>
        </p:txBody>
      </p:sp>
      <p:sp>
        <p:nvSpPr>
          <p:cNvPr id="7" name="object 7"/>
          <p:cNvSpPr/>
          <p:nvPr/>
        </p:nvSpPr>
        <p:spPr>
          <a:xfrm>
            <a:off x="4434839" y="2075170"/>
            <a:ext cx="251460" cy="209550"/>
          </a:xfrm>
          <a:custGeom>
            <a:avLst/>
            <a:gdLst/>
            <a:ahLst/>
            <a:cxnLst/>
            <a:rect l="l" t="t" r="r" b="b"/>
            <a:pathLst>
              <a:path w="251460" h="209550">
                <a:moveTo>
                  <a:pt x="0" y="0"/>
                </a:moveTo>
                <a:lnTo>
                  <a:pt x="157490" y="209549"/>
                </a:lnTo>
                <a:lnTo>
                  <a:pt x="251459" y="73670"/>
                </a:lnTo>
                <a:lnTo>
                  <a:pt x="0" y="0"/>
                </a:lnTo>
                <a:close/>
              </a:path>
            </a:pathLst>
          </a:custGeom>
          <a:solidFill>
            <a:srgbClr val="FF3232"/>
          </a:solidFill>
        </p:spPr>
        <p:txBody>
          <a:bodyPr wrap="square" lIns="0" tIns="0" rIns="0" bIns="0" rtlCol="0"/>
          <a:lstStyle/>
          <a:p>
            <a:endParaRPr/>
          </a:p>
        </p:txBody>
      </p:sp>
      <p:sp>
        <p:nvSpPr>
          <p:cNvPr id="8" name="object 8"/>
          <p:cNvSpPr/>
          <p:nvPr/>
        </p:nvSpPr>
        <p:spPr>
          <a:xfrm>
            <a:off x="4601199" y="2858780"/>
            <a:ext cx="637540" cy="440690"/>
          </a:xfrm>
          <a:custGeom>
            <a:avLst/>
            <a:gdLst/>
            <a:ahLst/>
            <a:cxnLst/>
            <a:rect l="l" t="t" r="r" b="b"/>
            <a:pathLst>
              <a:path w="637539" h="440689">
                <a:moveTo>
                  <a:pt x="637550" y="0"/>
                </a:moveTo>
                <a:lnTo>
                  <a:pt x="0" y="440679"/>
                </a:lnTo>
              </a:path>
            </a:pathLst>
          </a:custGeom>
          <a:ln w="38097">
            <a:solidFill>
              <a:srgbClr val="FF3232"/>
            </a:solidFill>
          </a:ln>
        </p:spPr>
        <p:txBody>
          <a:bodyPr wrap="square" lIns="0" tIns="0" rIns="0" bIns="0" rtlCol="0"/>
          <a:lstStyle/>
          <a:p>
            <a:endParaRPr/>
          </a:p>
        </p:txBody>
      </p:sp>
      <p:sp>
        <p:nvSpPr>
          <p:cNvPr id="9" name="object 9"/>
          <p:cNvSpPr/>
          <p:nvPr/>
        </p:nvSpPr>
        <p:spPr>
          <a:xfrm>
            <a:off x="4406889" y="3225789"/>
            <a:ext cx="250825" cy="208915"/>
          </a:xfrm>
          <a:custGeom>
            <a:avLst/>
            <a:gdLst/>
            <a:ahLst/>
            <a:cxnLst/>
            <a:rect l="l" t="t" r="r" b="b"/>
            <a:pathLst>
              <a:path w="250825" h="208914">
                <a:moveTo>
                  <a:pt x="156209" y="0"/>
                </a:moveTo>
                <a:lnTo>
                  <a:pt x="0" y="208300"/>
                </a:lnTo>
                <a:lnTo>
                  <a:pt x="250210" y="135910"/>
                </a:lnTo>
                <a:lnTo>
                  <a:pt x="156209" y="0"/>
                </a:lnTo>
                <a:close/>
              </a:path>
            </a:pathLst>
          </a:custGeom>
          <a:solidFill>
            <a:srgbClr val="FF3232"/>
          </a:solidFill>
        </p:spPr>
        <p:txBody>
          <a:bodyPr wrap="square" lIns="0" tIns="0" rIns="0" bIns="0" rtlCol="0"/>
          <a:lstStyle/>
          <a:p>
            <a:endParaRPr/>
          </a:p>
        </p:txBody>
      </p:sp>
      <p:sp>
        <p:nvSpPr>
          <p:cNvPr id="10" name="object 10"/>
          <p:cNvSpPr/>
          <p:nvPr/>
        </p:nvSpPr>
        <p:spPr>
          <a:xfrm>
            <a:off x="4608819" y="2973080"/>
            <a:ext cx="688975" cy="906780"/>
          </a:xfrm>
          <a:custGeom>
            <a:avLst/>
            <a:gdLst/>
            <a:ahLst/>
            <a:cxnLst/>
            <a:rect l="l" t="t" r="r" b="b"/>
            <a:pathLst>
              <a:path w="688975" h="906779">
                <a:moveTo>
                  <a:pt x="688360" y="0"/>
                </a:moveTo>
                <a:lnTo>
                  <a:pt x="0" y="906773"/>
                </a:lnTo>
              </a:path>
            </a:pathLst>
          </a:custGeom>
          <a:ln w="38097">
            <a:solidFill>
              <a:srgbClr val="FF3232"/>
            </a:solidFill>
          </a:ln>
        </p:spPr>
        <p:txBody>
          <a:bodyPr wrap="square" lIns="0" tIns="0" rIns="0" bIns="0" rtlCol="0"/>
          <a:lstStyle/>
          <a:p>
            <a:endParaRPr/>
          </a:p>
        </p:txBody>
      </p:sp>
      <p:sp>
        <p:nvSpPr>
          <p:cNvPr id="11" name="object 11"/>
          <p:cNvSpPr/>
          <p:nvPr/>
        </p:nvSpPr>
        <p:spPr>
          <a:xfrm>
            <a:off x="4466600" y="3820155"/>
            <a:ext cx="215900" cy="247650"/>
          </a:xfrm>
          <a:custGeom>
            <a:avLst/>
            <a:gdLst/>
            <a:ahLst/>
            <a:cxnLst/>
            <a:rect l="l" t="t" r="r" b="b"/>
            <a:pathLst>
              <a:path w="215900" h="247650">
                <a:moveTo>
                  <a:pt x="83819" y="0"/>
                </a:moveTo>
                <a:lnTo>
                  <a:pt x="0" y="247649"/>
                </a:lnTo>
                <a:lnTo>
                  <a:pt x="215889" y="100334"/>
                </a:lnTo>
                <a:lnTo>
                  <a:pt x="83819" y="0"/>
                </a:lnTo>
                <a:close/>
              </a:path>
            </a:pathLst>
          </a:custGeom>
          <a:solidFill>
            <a:srgbClr val="FF3232"/>
          </a:solidFill>
        </p:spPr>
        <p:txBody>
          <a:bodyPr wrap="square" lIns="0" tIns="0" rIns="0" bIns="0" rtlCol="0"/>
          <a:lstStyle/>
          <a:p>
            <a:endParaRPr/>
          </a:p>
        </p:txBody>
      </p:sp>
      <p:sp>
        <p:nvSpPr>
          <p:cNvPr id="12" name="object 12"/>
          <p:cNvSpPr txBox="1"/>
          <p:nvPr/>
        </p:nvSpPr>
        <p:spPr>
          <a:xfrm>
            <a:off x="444500" y="4807086"/>
            <a:ext cx="6566534" cy="1574790"/>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30" dirty="0">
                <a:latin typeface="Liberation Sans"/>
                <a:cs typeface="Liberation Sans"/>
              </a:rPr>
              <a:t>误差向后传递</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30" dirty="0">
                <a:latin typeface="Liberation Sans"/>
                <a:cs typeface="Liberation Sans"/>
              </a:rPr>
              <a:t>可以使用梯度下降法等优化</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30" dirty="0">
                <a:latin typeface="Liberation Sans"/>
                <a:cs typeface="Liberation Sans"/>
              </a:rPr>
              <a:t>可以自动训练多层的网络</a:t>
            </a:r>
            <a:endParaRPr sz="2800" dirty="0">
              <a:latin typeface="Liberation Sans"/>
              <a:cs typeface="Liberatio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dirty="0"/>
              <a:t>卷积</a:t>
            </a:r>
            <a:r>
              <a:rPr lang="en-US" altLang="zh-CN" dirty="0"/>
              <a:t>+</a:t>
            </a:r>
            <a:r>
              <a:rPr lang="zh-CN" altLang="en-US" dirty="0"/>
              <a:t>池化</a:t>
            </a:r>
            <a:r>
              <a:rPr dirty="0"/>
              <a:t>(198</a:t>
            </a:r>
            <a:r>
              <a:rPr spc="-5" dirty="0"/>
              <a:t>9)</a:t>
            </a:r>
          </a:p>
        </p:txBody>
      </p:sp>
      <p:sp>
        <p:nvSpPr>
          <p:cNvPr id="3" name="object 3"/>
          <p:cNvSpPr/>
          <p:nvPr/>
        </p:nvSpPr>
        <p:spPr>
          <a:xfrm>
            <a:off x="4715499" y="1424939"/>
            <a:ext cx="3528060" cy="278638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59411" y="2087879"/>
            <a:ext cx="3853190" cy="136778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444500" y="4807090"/>
            <a:ext cx="5897245" cy="1002839"/>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5" dirty="0">
                <a:latin typeface="Liberation Sans"/>
                <a:cs typeface="Liberation Sans"/>
              </a:rPr>
              <a:t>比普通全连接层的参数少许多</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更容易训练</a:t>
            </a:r>
            <a:endParaRPr sz="2800" dirty="0">
              <a:latin typeface="Liberation Sans"/>
              <a:cs typeface="Liberatio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874019"/>
            <a:ext cx="7886700" cy="307777"/>
          </a:xfrm>
          <a:prstGeom prst="rect">
            <a:avLst/>
          </a:prstGeom>
        </p:spPr>
        <p:txBody>
          <a:bodyPr vert="horz" wrap="square" lIns="0" tIns="0" rIns="0" bIns="0" rtlCol="0">
            <a:spAutoFit/>
          </a:bodyPr>
          <a:lstStyle/>
          <a:p>
            <a:pPr marL="12700">
              <a:lnSpc>
                <a:spcPct val="100000"/>
              </a:lnSpc>
            </a:pPr>
            <a:r>
              <a:rPr lang="zh-CN" altLang="en-US" sz="2000" spc="5" dirty="0"/>
              <a:t>手写数字识别</a:t>
            </a:r>
            <a:r>
              <a:rPr sz="2000" spc="95" dirty="0">
                <a:latin typeface="Times New Roman"/>
                <a:cs typeface="Times New Roman"/>
              </a:rPr>
              <a:t> </a:t>
            </a:r>
            <a:r>
              <a:rPr sz="2000" dirty="0"/>
              <a:t>(19</a:t>
            </a:r>
            <a:r>
              <a:rPr sz="2000" spc="-5" dirty="0"/>
              <a:t>89)</a:t>
            </a:r>
            <a:r>
              <a:rPr lang="en-US" sz="2000" spc="-5" dirty="0"/>
              <a:t>: </a:t>
            </a:r>
            <a:r>
              <a:rPr lang="en-US" sz="2000" spc="-5" dirty="0">
                <a:hlinkClick r:id="rId3"/>
              </a:rPr>
              <a:t>http://yann.lecun.com/exdb/publis/pdf/lecun-89e.pdf</a:t>
            </a:r>
            <a:r>
              <a:rPr lang="en-US" sz="2000" spc="-5" dirty="0"/>
              <a:t> </a:t>
            </a:r>
            <a:endParaRPr sz="2000" spc="-5" dirty="0"/>
          </a:p>
        </p:txBody>
      </p:sp>
      <p:sp>
        <p:nvSpPr>
          <p:cNvPr id="3" name="object 3"/>
          <p:cNvSpPr txBox="1"/>
          <p:nvPr/>
        </p:nvSpPr>
        <p:spPr>
          <a:xfrm>
            <a:off x="444500" y="4807090"/>
            <a:ext cx="4038600" cy="1002839"/>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sz="2800" spc="-5" dirty="0">
                <a:latin typeface="Liberation Sans"/>
                <a:cs typeface="Liberation Sans"/>
              </a:rPr>
              <a:t>3</a:t>
            </a:r>
            <a:r>
              <a:rPr sz="2800" dirty="0">
                <a:latin typeface="Liberation Sans"/>
                <a:cs typeface="Liberation Sans"/>
              </a:rPr>
              <a:t>0</a:t>
            </a:r>
            <a:r>
              <a:rPr lang="en-US" sz="2800" dirty="0">
                <a:latin typeface="Liberation Sans"/>
                <a:cs typeface="Liberation Sans"/>
              </a:rPr>
              <a:t> </a:t>
            </a:r>
            <a:r>
              <a:rPr lang="zh-CN" altLang="en-US" sz="2800" dirty="0">
                <a:latin typeface="Liberation Sans"/>
                <a:cs typeface="Liberation Sans"/>
              </a:rPr>
              <a:t>次迭代训练</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en-US" sz="2800" spc="-5" dirty="0">
                <a:latin typeface="Liberation Sans"/>
                <a:cs typeface="Liberation Sans"/>
              </a:rPr>
              <a:t>9</a:t>
            </a:r>
            <a:r>
              <a:rPr sz="2800" spc="-5" dirty="0">
                <a:latin typeface="Liberation Sans"/>
                <a:cs typeface="Liberation Sans"/>
              </a:rPr>
              <a:t>2</a:t>
            </a:r>
            <a:r>
              <a:rPr sz="2800" dirty="0">
                <a:latin typeface="Liberation Sans"/>
                <a:cs typeface="Liberation Sans"/>
              </a:rPr>
              <a:t>%</a:t>
            </a:r>
            <a:r>
              <a:rPr sz="2800" spc="75" dirty="0">
                <a:latin typeface="Times New Roman"/>
                <a:cs typeface="Times New Roman"/>
              </a:rPr>
              <a:t> </a:t>
            </a:r>
            <a:r>
              <a:rPr lang="zh-CN" altLang="en-US" sz="2800" spc="75" dirty="0">
                <a:latin typeface="Times New Roman"/>
                <a:cs typeface="Times New Roman"/>
              </a:rPr>
              <a:t>准确率</a:t>
            </a:r>
            <a:endParaRPr sz="2800" dirty="0">
              <a:latin typeface="Liberation Sans"/>
              <a:cs typeface="Liberation Sans"/>
            </a:endParaRPr>
          </a:p>
        </p:txBody>
      </p:sp>
      <p:sp>
        <p:nvSpPr>
          <p:cNvPr id="4" name="object 4"/>
          <p:cNvSpPr/>
          <p:nvPr/>
        </p:nvSpPr>
        <p:spPr>
          <a:xfrm>
            <a:off x="3962400" y="1426445"/>
            <a:ext cx="3887480" cy="364488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59411" y="1871990"/>
            <a:ext cx="3209300" cy="179832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en-US" spc="-40" dirty="0"/>
              <a:t>2011 </a:t>
            </a:r>
            <a:r>
              <a:rPr lang="zh-CN" altLang="en-US" spc="-40" dirty="0"/>
              <a:t>深度学习引爆</a:t>
            </a:r>
            <a:endParaRPr spc="-5" dirty="0"/>
          </a:p>
        </p:txBody>
      </p:sp>
      <p:sp>
        <p:nvSpPr>
          <p:cNvPr id="3" name="object 3"/>
          <p:cNvSpPr txBox="1"/>
          <p:nvPr/>
        </p:nvSpPr>
        <p:spPr>
          <a:xfrm>
            <a:off x="444500" y="1422545"/>
            <a:ext cx="8047355" cy="1864613"/>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30" dirty="0">
                <a:latin typeface="Liberation Sans"/>
                <a:cs typeface="Liberation Sans"/>
              </a:rPr>
              <a:t>更好的初始化</a:t>
            </a:r>
            <a:endParaRPr lang="en-US" altLang="zh-CN" sz="2800" spc="-30" dirty="0">
              <a:latin typeface="Liberation Sans"/>
              <a:cs typeface="Liberation Sans"/>
            </a:endParaRPr>
          </a:p>
          <a:p>
            <a:pPr marL="228600" indent="-215900">
              <a:lnSpc>
                <a:spcPct val="100000"/>
              </a:lnSpc>
              <a:buSzPct val="44642"/>
              <a:buFont typeface="OpenSymbol"/>
              <a:buChar char="●"/>
              <a:tabLst>
                <a:tab pos="228600" algn="l"/>
              </a:tabLst>
            </a:pPr>
            <a:r>
              <a:rPr lang="zh-CN" altLang="en-US" sz="2800" spc="-30" dirty="0">
                <a:latin typeface="Liberation Sans"/>
                <a:cs typeface="Liberation Sans"/>
              </a:rPr>
              <a:t>新的激活函数</a:t>
            </a:r>
            <a:r>
              <a:rPr lang="en-US" altLang="zh-CN" sz="2800" spc="-30" dirty="0" err="1">
                <a:latin typeface="Liberation Sans"/>
                <a:cs typeface="Liberation Sans"/>
              </a:rPr>
              <a:t>ReLU</a:t>
            </a:r>
            <a:endParaRPr lang="en-US" altLang="zh-CN" sz="2800" spc="-30" dirty="0">
              <a:latin typeface="Liberation Sans"/>
              <a:cs typeface="Liberation Sans"/>
            </a:endParaRPr>
          </a:p>
          <a:p>
            <a:pPr marL="228600" indent="-215900">
              <a:lnSpc>
                <a:spcPct val="100000"/>
              </a:lnSpc>
              <a:buSzPct val="44642"/>
              <a:buFont typeface="OpenSymbol"/>
              <a:buChar char="●"/>
              <a:tabLst>
                <a:tab pos="228600" algn="l"/>
              </a:tabLst>
            </a:pPr>
            <a:r>
              <a:rPr lang="zh-CN" altLang="en-US" sz="2800" spc="-5" dirty="0">
                <a:latin typeface="Liberation Sans"/>
                <a:cs typeface="Liberation Sans"/>
              </a:rPr>
              <a:t>更多的训练数据 </a:t>
            </a:r>
            <a:r>
              <a:rPr lang="en-US" altLang="zh-CN" sz="2800" spc="-5" dirty="0">
                <a:latin typeface="Liberation Sans"/>
                <a:cs typeface="Liberation Sans"/>
              </a:rPr>
              <a:t>(</a:t>
            </a:r>
            <a:r>
              <a:rPr lang="zh-CN" altLang="en-US" sz="2800" spc="-5" dirty="0">
                <a:latin typeface="Liberation Sans"/>
                <a:cs typeface="Liberation Sans"/>
              </a:rPr>
              <a:t>千万级别的</a:t>
            </a:r>
            <a:r>
              <a:rPr lang="en-US" altLang="zh-CN" sz="2800" spc="-5" dirty="0">
                <a:latin typeface="Liberation Sans"/>
                <a:cs typeface="Liberation Sans"/>
              </a:rPr>
              <a:t>ImageNet)</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更好的计算机硬件</a:t>
            </a:r>
            <a:endParaRPr sz="2800" dirty="0">
              <a:latin typeface="Liberation Sans"/>
              <a:cs typeface="Liberatio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5" dirty="0"/>
              <a:t>深度学习是一个综合技术</a:t>
            </a:r>
            <a:endParaRPr dirty="0"/>
          </a:p>
        </p:txBody>
      </p:sp>
      <p:sp>
        <p:nvSpPr>
          <p:cNvPr id="3" name="object 3"/>
          <p:cNvSpPr txBox="1"/>
          <p:nvPr/>
        </p:nvSpPr>
        <p:spPr>
          <a:xfrm>
            <a:off x="444500" y="1422545"/>
            <a:ext cx="7099300" cy="5445080"/>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5" dirty="0">
                <a:latin typeface="Liberation Sans"/>
                <a:cs typeface="Liberation Sans"/>
              </a:rPr>
              <a:t>卷积</a:t>
            </a:r>
            <a:r>
              <a:rPr sz="2800" spc="-5" dirty="0">
                <a:latin typeface="Liberation Sans"/>
                <a:cs typeface="Liberation Sans"/>
              </a:rPr>
              <a:t>Conv</a:t>
            </a:r>
            <a:r>
              <a:rPr sz="2800" spc="5" dirty="0">
                <a:latin typeface="Liberation Sans"/>
                <a:cs typeface="Liberation Sans"/>
              </a:rPr>
              <a:t>-</a:t>
            </a:r>
            <a:r>
              <a:rPr sz="2800" spc="-10" dirty="0">
                <a:latin typeface="Liberation Sans"/>
                <a:cs typeface="Liberation Sans"/>
              </a:rPr>
              <a:t>,</a:t>
            </a:r>
            <a:r>
              <a:rPr sz="2800" spc="75" dirty="0">
                <a:latin typeface="Times New Roman"/>
                <a:cs typeface="Times New Roman"/>
              </a:rPr>
              <a:t> </a:t>
            </a:r>
            <a:r>
              <a:rPr lang="zh-CN" altLang="en-US" sz="2800" spc="75" dirty="0">
                <a:latin typeface="Times New Roman"/>
                <a:cs typeface="Times New Roman"/>
              </a:rPr>
              <a:t>池化</a:t>
            </a:r>
            <a:r>
              <a:rPr sz="2800" spc="-30" dirty="0">
                <a:latin typeface="Liberation Sans"/>
                <a:cs typeface="Liberation Sans"/>
              </a:rPr>
              <a:t>P</a:t>
            </a:r>
            <a:r>
              <a:rPr sz="2800" spc="-5" dirty="0">
                <a:latin typeface="Liberation Sans"/>
                <a:cs typeface="Liberation Sans"/>
              </a:rPr>
              <a:t>ool</a:t>
            </a:r>
            <a:r>
              <a:rPr sz="2800" dirty="0">
                <a:latin typeface="Liberation Sans"/>
                <a:cs typeface="Liberation Sans"/>
              </a:rPr>
              <a:t>-</a:t>
            </a:r>
            <a:r>
              <a:rPr sz="2800" spc="80" dirty="0">
                <a:latin typeface="Times New Roman"/>
                <a:cs typeface="Times New Roman"/>
              </a:rPr>
              <a:t> </a:t>
            </a:r>
            <a:r>
              <a:rPr lang="zh-CN" altLang="en-US" sz="2800" spc="80" dirty="0">
                <a:latin typeface="Times New Roman"/>
                <a:cs typeface="Times New Roman"/>
              </a:rPr>
              <a:t>和全连接层</a:t>
            </a:r>
            <a:r>
              <a:rPr sz="2800" spc="75" dirty="0">
                <a:latin typeface="Times New Roman"/>
                <a:cs typeface="Times New Roman"/>
              </a:rPr>
              <a:t> </a:t>
            </a:r>
            <a:r>
              <a:rPr sz="2800" spc="-35" dirty="0">
                <a:latin typeface="Liberation Sans"/>
                <a:cs typeface="Liberation Sans"/>
              </a:rPr>
              <a:t>F</a:t>
            </a:r>
            <a:r>
              <a:rPr sz="2800" spc="-5" dirty="0">
                <a:latin typeface="Liberation Sans"/>
                <a:cs typeface="Liberation Sans"/>
              </a:rPr>
              <a:t>u</a:t>
            </a:r>
            <a:r>
              <a:rPr sz="2800" spc="5" dirty="0">
                <a:latin typeface="Liberation Sans"/>
                <a:cs typeface="Liberation Sans"/>
              </a:rPr>
              <a:t>l</a:t>
            </a:r>
            <a:r>
              <a:rPr sz="2800" spc="-5" dirty="0">
                <a:latin typeface="Liberation Sans"/>
                <a:cs typeface="Liberation Sans"/>
              </a:rPr>
              <a:t>l</a:t>
            </a:r>
            <a:r>
              <a:rPr sz="2800" dirty="0">
                <a:latin typeface="Liberation Sans"/>
                <a:cs typeface="Liberation Sans"/>
              </a:rPr>
              <a:t>y</a:t>
            </a:r>
            <a:r>
              <a:rPr sz="2800" spc="5" dirty="0">
                <a:latin typeface="Liberation Sans"/>
                <a:cs typeface="Liberation Sans"/>
              </a:rPr>
              <a:t>-</a:t>
            </a:r>
            <a:r>
              <a:rPr sz="2800" spc="-5" dirty="0">
                <a:latin typeface="Liberation Sans"/>
                <a:cs typeface="Liberation Sans"/>
              </a:rPr>
              <a:t>C</a:t>
            </a:r>
            <a:r>
              <a:rPr sz="2800" spc="-10" dirty="0">
                <a:latin typeface="Liberation Sans"/>
                <a:cs typeface="Liberation Sans"/>
              </a:rPr>
              <a:t>o</a:t>
            </a:r>
            <a:r>
              <a:rPr sz="2800" spc="-5" dirty="0">
                <a:latin typeface="Liberation Sans"/>
                <a:cs typeface="Liberation Sans"/>
              </a:rPr>
              <a:t>n</a:t>
            </a:r>
            <a:r>
              <a:rPr sz="2800" spc="10" dirty="0">
                <a:latin typeface="Liberation Sans"/>
                <a:cs typeface="Liberation Sans"/>
              </a:rPr>
              <a:t>n</a:t>
            </a:r>
            <a:r>
              <a:rPr sz="2800" spc="-10" dirty="0">
                <a:latin typeface="Liberation Sans"/>
                <a:cs typeface="Liberation Sans"/>
              </a:rPr>
              <a:t>e</a:t>
            </a:r>
            <a:r>
              <a:rPr sz="2800" spc="5" dirty="0">
                <a:latin typeface="Liberation Sans"/>
                <a:cs typeface="Liberation Sans"/>
              </a:rPr>
              <a:t>c</a:t>
            </a:r>
            <a:r>
              <a:rPr sz="2800" spc="-10" dirty="0">
                <a:latin typeface="Liberation Sans"/>
                <a:cs typeface="Liberation Sans"/>
              </a:rPr>
              <a:t>t</a:t>
            </a:r>
            <a:r>
              <a:rPr sz="2800" spc="-5" dirty="0">
                <a:latin typeface="Liberation Sans"/>
                <a:cs typeface="Liberation Sans"/>
              </a:rPr>
              <a:t>e</a:t>
            </a:r>
            <a:r>
              <a:rPr sz="2800" dirty="0">
                <a:latin typeface="Liberation Sans"/>
                <a:cs typeface="Liberation Sans"/>
              </a:rPr>
              <a:t>d</a:t>
            </a:r>
            <a:r>
              <a:rPr sz="2800" spc="75" dirty="0">
                <a:latin typeface="Times New Roman"/>
                <a:cs typeface="Times New Roman"/>
              </a:rPr>
              <a:t> </a:t>
            </a:r>
            <a:r>
              <a:rPr sz="2800" spc="-5" dirty="0">
                <a:latin typeface="Liberation Sans"/>
                <a:cs typeface="Liberation Sans"/>
              </a:rPr>
              <a:t>Laye</a:t>
            </a:r>
            <a:r>
              <a:rPr sz="2800" spc="5" dirty="0">
                <a:latin typeface="Liberation Sans"/>
                <a:cs typeface="Liberation Sans"/>
              </a:rPr>
              <a:t>r</a:t>
            </a:r>
            <a:r>
              <a:rPr sz="2800" dirty="0">
                <a:latin typeface="Liberation Sans"/>
                <a:cs typeface="Liberation Sans"/>
              </a:rPr>
              <a:t>s</a:t>
            </a:r>
          </a:p>
          <a:p>
            <a:pPr marL="228600" indent="-215900">
              <a:lnSpc>
                <a:spcPct val="100000"/>
              </a:lnSpc>
              <a:spcBef>
                <a:spcPts val="1100"/>
              </a:spcBef>
              <a:buSzPct val="44642"/>
              <a:buFont typeface="OpenSymbol"/>
              <a:buChar char="●"/>
              <a:tabLst>
                <a:tab pos="228600" algn="l"/>
              </a:tabLst>
            </a:pPr>
            <a:r>
              <a:rPr sz="2800" spc="-5" dirty="0" err="1">
                <a:latin typeface="Liberation Sans"/>
                <a:cs typeface="Liberation Sans"/>
              </a:rPr>
              <a:t>ReL</a:t>
            </a:r>
            <a:r>
              <a:rPr sz="2800" dirty="0" err="1">
                <a:latin typeface="Liberation Sans"/>
                <a:cs typeface="Liberation Sans"/>
              </a:rPr>
              <a:t>U</a:t>
            </a:r>
            <a:r>
              <a:rPr sz="2800" spc="65" dirty="0">
                <a:latin typeface="Times New Roman"/>
                <a:cs typeface="Times New Roman"/>
              </a:rPr>
              <a:t> </a:t>
            </a:r>
            <a:r>
              <a:rPr lang="zh-CN" altLang="en-US" sz="2800" spc="-5" dirty="0">
                <a:latin typeface="Liberation Sans"/>
                <a:cs typeface="Liberation Sans"/>
              </a:rPr>
              <a:t>激活函数</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更深的网络层次</a:t>
            </a:r>
            <a:r>
              <a:rPr lang="en-US" altLang="zh-CN" sz="2800" spc="-5" dirty="0">
                <a:latin typeface="Liberation Sans"/>
                <a:cs typeface="Liberation Sans"/>
              </a:rPr>
              <a:t>, </a:t>
            </a:r>
            <a:r>
              <a:rPr lang="zh-CN" altLang="en-US" sz="2800" spc="-5" dirty="0">
                <a:latin typeface="Liberation Sans"/>
                <a:cs typeface="Liberation Sans"/>
              </a:rPr>
              <a:t>更多的参数</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新的网络层</a:t>
            </a:r>
            <a:r>
              <a:rPr lang="en-US" altLang="zh-CN" sz="2800" spc="-5" dirty="0">
                <a:latin typeface="Liberation Sans"/>
                <a:cs typeface="Liberation Sans"/>
              </a:rPr>
              <a:t>(</a:t>
            </a:r>
            <a:r>
              <a:rPr lang="en-US" altLang="zh-CN" sz="2800" spc="-5" dirty="0" err="1">
                <a:latin typeface="Liberation Sans"/>
                <a:cs typeface="Liberation Sans"/>
              </a:rPr>
              <a:t>DWConv</a:t>
            </a:r>
            <a:r>
              <a:rPr lang="en-US" altLang="zh-CN" sz="2800" spc="-5" dirty="0">
                <a:latin typeface="Liberation Sans"/>
                <a:cs typeface="Liberation Sans"/>
              </a:rPr>
              <a:t>, </a:t>
            </a:r>
            <a:r>
              <a:rPr lang="en-US" altLang="zh-CN" sz="2800" spc="-5" dirty="0" err="1">
                <a:latin typeface="Liberation Sans"/>
                <a:cs typeface="Liberation Sans"/>
              </a:rPr>
              <a:t>SPConv</a:t>
            </a:r>
            <a:r>
              <a:rPr lang="en-US" altLang="zh-CN" sz="2800" spc="-5" dirty="0">
                <a:latin typeface="Liberation Sans"/>
                <a:cs typeface="Liberation Sans"/>
              </a:rPr>
              <a:t>, Group Convolution)</a:t>
            </a:r>
            <a:r>
              <a:rPr lang="zh-CN" altLang="en-US" sz="2800" spc="-5" dirty="0">
                <a:latin typeface="Liberation Sans"/>
                <a:cs typeface="Liberation Sans"/>
              </a:rPr>
              <a:t>和结构</a:t>
            </a:r>
            <a:r>
              <a:rPr lang="en-US" altLang="zh-CN" sz="2800" spc="-5" dirty="0">
                <a:latin typeface="Liberation Sans"/>
                <a:cs typeface="Liberation Sans"/>
              </a:rPr>
              <a:t>(Skip Connection, Dense Connection)</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新的防止过拟合和技术</a:t>
            </a:r>
            <a:r>
              <a:rPr lang="en-US" altLang="zh-CN" sz="2800" spc="-5" dirty="0">
                <a:latin typeface="Liberation Sans"/>
                <a:cs typeface="Liberation Sans"/>
              </a:rPr>
              <a:t>(</a:t>
            </a:r>
            <a:r>
              <a:rPr lang="en-US" altLang="zh-CN" sz="2800" spc="-5" dirty="0" err="1">
                <a:latin typeface="Liberation Sans"/>
                <a:cs typeface="Liberation Sans"/>
              </a:rPr>
              <a:t>DropOut</a:t>
            </a:r>
            <a:r>
              <a:rPr lang="en-US" altLang="zh-CN" sz="2800" spc="-5" dirty="0">
                <a:latin typeface="Liberation Sans"/>
                <a:cs typeface="Liberation Sans"/>
              </a:rPr>
              <a:t>, Image Augmentation)</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更大的训练数据和计算基础设施 </a:t>
            </a:r>
            <a:r>
              <a:rPr lang="en-US" altLang="zh-CN" sz="2800" spc="-5" dirty="0">
                <a:latin typeface="Liberation Sans"/>
                <a:cs typeface="Liberation Sans"/>
              </a:rPr>
              <a:t>(</a:t>
            </a:r>
            <a:r>
              <a:rPr lang="zh-CN" altLang="en-US" sz="2800" spc="-5" dirty="0">
                <a:latin typeface="Liberation Sans"/>
                <a:cs typeface="Liberation Sans"/>
              </a:rPr>
              <a:t>千万级别的数据</a:t>
            </a:r>
            <a:r>
              <a:rPr lang="en-US" altLang="zh-CN" sz="2800" spc="-5" dirty="0">
                <a:latin typeface="Liberation Sans"/>
                <a:cs typeface="Liberation Sans"/>
              </a:rPr>
              <a:t>, GPU</a:t>
            </a:r>
            <a:r>
              <a:rPr lang="zh-CN" altLang="en-US" sz="2800" spc="-5" dirty="0">
                <a:latin typeface="Liberation Sans"/>
                <a:cs typeface="Liberation Sans"/>
              </a:rPr>
              <a:t>分布式计算</a:t>
            </a:r>
            <a:r>
              <a:rPr lang="en-US" altLang="zh-CN" sz="2800" spc="-5" dirty="0">
                <a:latin typeface="Liberation Sans"/>
                <a:cs typeface="Liberation Sans"/>
              </a:rPr>
              <a:t>)</a:t>
            </a:r>
            <a:endParaRPr sz="2800" dirty="0">
              <a:latin typeface="Liberation Sans"/>
              <a:cs typeface="Liberatio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30" dirty="0"/>
              <a:t>A</a:t>
            </a:r>
            <a:r>
              <a:rPr spc="-5" dirty="0"/>
              <a:t>l</a:t>
            </a:r>
            <a:r>
              <a:rPr dirty="0"/>
              <a:t>exNe</a:t>
            </a:r>
            <a:r>
              <a:rPr spc="-10" dirty="0"/>
              <a:t>t</a:t>
            </a:r>
            <a:r>
              <a:rPr spc="85" dirty="0">
                <a:latin typeface="Times New Roman"/>
                <a:cs typeface="Times New Roman"/>
              </a:rPr>
              <a:t> </a:t>
            </a:r>
            <a:r>
              <a:rPr dirty="0"/>
              <a:t>(20</a:t>
            </a:r>
            <a:r>
              <a:rPr spc="-5" dirty="0"/>
              <a:t>1</a:t>
            </a:r>
            <a:r>
              <a:rPr dirty="0"/>
              <a:t>2)</a:t>
            </a:r>
          </a:p>
        </p:txBody>
      </p:sp>
      <p:sp>
        <p:nvSpPr>
          <p:cNvPr id="3" name="object 3"/>
          <p:cNvSpPr/>
          <p:nvPr/>
        </p:nvSpPr>
        <p:spPr>
          <a:xfrm>
            <a:off x="504191" y="1503678"/>
            <a:ext cx="7639050" cy="249174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44500" y="4808360"/>
            <a:ext cx="5379720" cy="1002839"/>
          </a:xfrm>
          <a:prstGeom prst="rect">
            <a:avLst/>
          </a:prstGeom>
        </p:spPr>
        <p:txBody>
          <a:bodyPr vert="horz" wrap="square" lIns="0" tIns="0" rIns="0" bIns="0" rtlCol="0">
            <a:spAutoFit/>
          </a:bodyPr>
          <a:lstStyle/>
          <a:p>
            <a:pPr marL="12700">
              <a:lnSpc>
                <a:spcPct val="100000"/>
              </a:lnSpc>
            </a:pPr>
            <a:r>
              <a:rPr sz="1875" baseline="33333" dirty="0">
                <a:latin typeface="OpenSymbol"/>
                <a:cs typeface="OpenSymbol"/>
              </a:rPr>
              <a:t>●</a:t>
            </a:r>
            <a:r>
              <a:rPr sz="1875" baseline="33333" dirty="0">
                <a:latin typeface="Times New Roman"/>
                <a:cs typeface="Times New Roman"/>
              </a:rPr>
              <a:t> </a:t>
            </a:r>
            <a:r>
              <a:rPr sz="1875" spc="104" baseline="33333" dirty="0">
                <a:latin typeface="Times New Roman"/>
                <a:cs typeface="Times New Roman"/>
              </a:rPr>
              <a:t> </a:t>
            </a:r>
            <a:r>
              <a:rPr sz="2800" spc="-5" dirty="0">
                <a:latin typeface="Liberation Sans"/>
                <a:cs typeface="Liberation Sans"/>
              </a:rPr>
              <a:t>62</a:t>
            </a:r>
            <a:r>
              <a:rPr sz="2800" dirty="0">
                <a:latin typeface="Liberation Sans"/>
                <a:cs typeface="Liberation Sans"/>
              </a:rPr>
              <a:t>.</a:t>
            </a:r>
            <a:r>
              <a:rPr sz="2800" spc="-5" dirty="0">
                <a:latin typeface="Liberation Sans"/>
                <a:cs typeface="Liberation Sans"/>
              </a:rPr>
              <a:t>378</a:t>
            </a:r>
            <a:r>
              <a:rPr sz="2800" dirty="0">
                <a:latin typeface="Liberation Sans"/>
                <a:cs typeface="Liberation Sans"/>
              </a:rPr>
              <a:t>.</a:t>
            </a:r>
            <a:r>
              <a:rPr sz="2800" spc="-5" dirty="0">
                <a:latin typeface="Liberation Sans"/>
                <a:cs typeface="Liberation Sans"/>
              </a:rPr>
              <a:t>34</a:t>
            </a:r>
            <a:r>
              <a:rPr sz="2800" dirty="0">
                <a:latin typeface="Liberation Sans"/>
                <a:cs typeface="Liberation Sans"/>
              </a:rPr>
              <a:t>4</a:t>
            </a:r>
            <a:r>
              <a:rPr sz="2800" spc="75" dirty="0">
                <a:latin typeface="Times New Roman"/>
                <a:cs typeface="Times New Roman"/>
              </a:rPr>
              <a:t> </a:t>
            </a:r>
            <a:r>
              <a:rPr lang="zh-CN" altLang="en-US" sz="2800" spc="-5" dirty="0">
                <a:latin typeface="Liberation Sans"/>
                <a:cs typeface="Liberation Sans"/>
              </a:rPr>
              <a:t>个权值</a:t>
            </a:r>
            <a:r>
              <a:rPr sz="2800" spc="75" dirty="0">
                <a:latin typeface="Times New Roman"/>
                <a:cs typeface="Times New Roman"/>
              </a:rPr>
              <a:t> </a:t>
            </a:r>
            <a:r>
              <a:rPr sz="2800" spc="5" dirty="0">
                <a:latin typeface="Liberation Sans"/>
                <a:cs typeface="Liberation Sans"/>
              </a:rPr>
              <a:t>(</a:t>
            </a:r>
            <a:r>
              <a:rPr sz="2800" spc="-5" dirty="0">
                <a:latin typeface="Liberation Sans"/>
                <a:cs typeface="Liberation Sans"/>
              </a:rPr>
              <a:t>250M</a:t>
            </a:r>
            <a:r>
              <a:rPr sz="2800" spc="-30" dirty="0">
                <a:latin typeface="Liberation Sans"/>
                <a:cs typeface="Liberation Sans"/>
              </a:rPr>
              <a:t>B</a:t>
            </a:r>
            <a:r>
              <a:rPr sz="2800" dirty="0">
                <a:latin typeface="Liberation Sans"/>
                <a:cs typeface="Liberation Sans"/>
              </a:rPr>
              <a:t>)</a:t>
            </a:r>
          </a:p>
          <a:p>
            <a:pPr marL="228600" indent="-215900">
              <a:lnSpc>
                <a:spcPct val="100000"/>
              </a:lnSpc>
              <a:spcBef>
                <a:spcPts val="1100"/>
              </a:spcBef>
              <a:buSzPct val="44642"/>
              <a:buFont typeface="OpenSymbol"/>
              <a:buChar char="●"/>
              <a:tabLst>
                <a:tab pos="228600" algn="l"/>
              </a:tabLst>
            </a:pPr>
            <a:r>
              <a:rPr sz="2800" spc="-5" dirty="0">
                <a:latin typeface="Liberation Sans"/>
                <a:cs typeface="Liberation Sans"/>
              </a:rPr>
              <a:t>2</a:t>
            </a:r>
            <a:r>
              <a:rPr sz="2800" dirty="0">
                <a:latin typeface="Liberation Sans"/>
                <a:cs typeface="Liberation Sans"/>
              </a:rPr>
              <a:t>4</a:t>
            </a:r>
            <a:r>
              <a:rPr sz="2800" spc="75" dirty="0">
                <a:latin typeface="Times New Roman"/>
                <a:cs typeface="Times New Roman"/>
              </a:rPr>
              <a:t> </a:t>
            </a:r>
            <a:r>
              <a:rPr lang="zh-CN" altLang="en-US" sz="2800" spc="-5" dirty="0">
                <a:latin typeface="Liberation Sans"/>
                <a:cs typeface="Liberation Sans"/>
              </a:rPr>
              <a:t>层</a:t>
            </a:r>
            <a:endParaRPr sz="2800" dirty="0">
              <a:latin typeface="Liberation Sans"/>
              <a:cs typeface="Liberatio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35" dirty="0"/>
              <a:t>VG</a:t>
            </a:r>
            <a:r>
              <a:rPr spc="-45" dirty="0"/>
              <a:t>G</a:t>
            </a:r>
            <a:r>
              <a:rPr spc="5" dirty="0"/>
              <a:t>N</a:t>
            </a:r>
            <a:r>
              <a:rPr spc="-25" dirty="0"/>
              <a:t>e</a:t>
            </a:r>
            <a:r>
              <a:rPr spc="-10" dirty="0"/>
              <a:t>t</a:t>
            </a:r>
            <a:r>
              <a:rPr spc="85" dirty="0">
                <a:latin typeface="Times New Roman"/>
                <a:cs typeface="Times New Roman"/>
              </a:rPr>
              <a:t> </a:t>
            </a:r>
            <a:r>
              <a:rPr dirty="0"/>
              <a:t>(2</a:t>
            </a:r>
            <a:r>
              <a:rPr spc="-5" dirty="0"/>
              <a:t>01</a:t>
            </a:r>
            <a:r>
              <a:rPr dirty="0"/>
              <a:t>3)</a:t>
            </a:r>
          </a:p>
        </p:txBody>
      </p:sp>
      <p:sp>
        <p:nvSpPr>
          <p:cNvPr id="3" name="object 3"/>
          <p:cNvSpPr txBox="1"/>
          <p:nvPr/>
        </p:nvSpPr>
        <p:spPr>
          <a:xfrm>
            <a:off x="444500" y="4808369"/>
            <a:ext cx="5577840" cy="1002839"/>
          </a:xfrm>
          <a:prstGeom prst="rect">
            <a:avLst/>
          </a:prstGeom>
        </p:spPr>
        <p:txBody>
          <a:bodyPr vert="horz" wrap="square" lIns="0" tIns="0" rIns="0" bIns="0" rtlCol="0">
            <a:spAutoFit/>
          </a:bodyPr>
          <a:lstStyle/>
          <a:p>
            <a:pPr marL="12700">
              <a:lnSpc>
                <a:spcPct val="100000"/>
              </a:lnSpc>
            </a:pPr>
            <a:r>
              <a:rPr sz="1875" baseline="33333" dirty="0">
                <a:latin typeface="OpenSymbol"/>
                <a:cs typeface="OpenSymbol"/>
              </a:rPr>
              <a:t>●</a:t>
            </a:r>
            <a:r>
              <a:rPr sz="1875" baseline="33333" dirty="0">
                <a:latin typeface="Times New Roman"/>
                <a:cs typeface="Times New Roman"/>
              </a:rPr>
              <a:t> </a:t>
            </a:r>
            <a:r>
              <a:rPr sz="1875" spc="104" baseline="33333" dirty="0">
                <a:latin typeface="Times New Roman"/>
                <a:cs typeface="Times New Roman"/>
              </a:rPr>
              <a:t> </a:t>
            </a:r>
            <a:r>
              <a:rPr sz="2800" spc="-5" dirty="0">
                <a:latin typeface="Liberation Sans"/>
                <a:cs typeface="Liberation Sans"/>
              </a:rPr>
              <a:t>102</a:t>
            </a:r>
            <a:r>
              <a:rPr sz="2800" dirty="0">
                <a:latin typeface="Liberation Sans"/>
                <a:cs typeface="Liberation Sans"/>
              </a:rPr>
              <a:t>.</a:t>
            </a:r>
            <a:r>
              <a:rPr sz="2800" spc="-5" dirty="0">
                <a:latin typeface="Liberation Sans"/>
                <a:cs typeface="Liberation Sans"/>
              </a:rPr>
              <a:t>908</a:t>
            </a:r>
            <a:r>
              <a:rPr sz="2800" dirty="0">
                <a:latin typeface="Liberation Sans"/>
                <a:cs typeface="Liberation Sans"/>
              </a:rPr>
              <a:t>.</a:t>
            </a:r>
            <a:r>
              <a:rPr sz="2800" spc="-5" dirty="0">
                <a:latin typeface="Liberation Sans"/>
                <a:cs typeface="Liberation Sans"/>
              </a:rPr>
              <a:t>52</a:t>
            </a:r>
            <a:r>
              <a:rPr sz="2800" dirty="0">
                <a:latin typeface="Liberation Sans"/>
                <a:cs typeface="Liberation Sans"/>
              </a:rPr>
              <a:t>0</a:t>
            </a:r>
            <a:r>
              <a:rPr sz="2800" spc="75" dirty="0">
                <a:latin typeface="Times New Roman"/>
                <a:cs typeface="Times New Roman"/>
              </a:rPr>
              <a:t> </a:t>
            </a:r>
            <a:r>
              <a:rPr lang="zh-CN" altLang="en-US" sz="2800" spc="75" dirty="0">
                <a:latin typeface="Times New Roman"/>
                <a:cs typeface="Times New Roman"/>
              </a:rPr>
              <a:t>个权值</a:t>
            </a:r>
            <a:r>
              <a:rPr sz="2800" spc="75" dirty="0">
                <a:latin typeface="Times New Roman"/>
                <a:cs typeface="Times New Roman"/>
              </a:rPr>
              <a:t> </a:t>
            </a:r>
            <a:r>
              <a:rPr sz="2800" spc="5" dirty="0">
                <a:latin typeface="Liberation Sans"/>
                <a:cs typeface="Liberation Sans"/>
              </a:rPr>
              <a:t>(</a:t>
            </a:r>
            <a:r>
              <a:rPr sz="2800" spc="-5" dirty="0">
                <a:latin typeface="Liberation Sans"/>
                <a:cs typeface="Liberation Sans"/>
              </a:rPr>
              <a:t>412M</a:t>
            </a:r>
            <a:r>
              <a:rPr sz="2800" spc="-30" dirty="0">
                <a:latin typeface="Liberation Sans"/>
                <a:cs typeface="Liberation Sans"/>
              </a:rPr>
              <a:t>B</a:t>
            </a:r>
            <a:r>
              <a:rPr sz="2800" dirty="0">
                <a:latin typeface="Liberation Sans"/>
                <a:cs typeface="Liberation Sans"/>
              </a:rPr>
              <a:t>)</a:t>
            </a:r>
          </a:p>
          <a:p>
            <a:pPr marL="228600" indent="-215900">
              <a:lnSpc>
                <a:spcPct val="100000"/>
              </a:lnSpc>
              <a:spcBef>
                <a:spcPts val="1100"/>
              </a:spcBef>
              <a:buSzPct val="44642"/>
              <a:buFont typeface="OpenSymbol"/>
              <a:buChar char="●"/>
              <a:tabLst>
                <a:tab pos="228600" algn="l"/>
              </a:tabLst>
            </a:pPr>
            <a:r>
              <a:rPr sz="2800" spc="-5" dirty="0">
                <a:latin typeface="Liberation Sans"/>
                <a:cs typeface="Liberation Sans"/>
              </a:rPr>
              <a:t>2</a:t>
            </a:r>
            <a:r>
              <a:rPr sz="2800" dirty="0">
                <a:latin typeface="Liberation Sans"/>
                <a:cs typeface="Liberation Sans"/>
              </a:rPr>
              <a:t>3</a:t>
            </a:r>
            <a:r>
              <a:rPr sz="2800" spc="75" dirty="0">
                <a:latin typeface="Times New Roman"/>
                <a:cs typeface="Times New Roman"/>
              </a:rPr>
              <a:t> </a:t>
            </a:r>
            <a:r>
              <a:rPr lang="zh-CN" altLang="en-US" sz="2800" spc="-5" dirty="0">
                <a:latin typeface="Liberation Sans"/>
                <a:cs typeface="Liberation Sans"/>
              </a:rPr>
              <a:t>层</a:t>
            </a:r>
            <a:endParaRPr sz="2800" dirty="0">
              <a:latin typeface="Liberation Sans"/>
              <a:cs typeface="Liberation Sans"/>
            </a:endParaRPr>
          </a:p>
        </p:txBody>
      </p:sp>
      <p:sp>
        <p:nvSpPr>
          <p:cNvPr id="4" name="object 4"/>
          <p:cNvSpPr/>
          <p:nvPr/>
        </p:nvSpPr>
        <p:spPr>
          <a:xfrm>
            <a:off x="287020" y="1762761"/>
            <a:ext cx="8136879" cy="2090418"/>
          </a:xfrm>
          <a:prstGeom prst="rect">
            <a:avLst/>
          </a:prstGeom>
          <a:blipFill>
            <a:blip r:embed="rId3" cstate="print"/>
            <a:stretch>
              <a:fillRect/>
            </a:stretch>
          </a:blipFill>
        </p:spPr>
        <p:txBody>
          <a:bodyPr wrap="square" lIns="0" tIns="0" rIns="0" bIns="0" rtlCol="0"/>
          <a:lstStyle/>
          <a:p>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35" dirty="0"/>
              <a:t>G</a:t>
            </a:r>
            <a:r>
              <a:rPr spc="-5" dirty="0"/>
              <a:t>oo</a:t>
            </a:r>
            <a:r>
              <a:rPr dirty="0"/>
              <a:t>g</a:t>
            </a:r>
            <a:r>
              <a:rPr spc="-5" dirty="0"/>
              <a:t>L</a:t>
            </a:r>
            <a:r>
              <a:rPr dirty="0"/>
              <a:t>e</a:t>
            </a:r>
            <a:r>
              <a:rPr spc="-5" dirty="0"/>
              <a:t>N</a:t>
            </a:r>
            <a:r>
              <a:rPr dirty="0"/>
              <a:t>e</a:t>
            </a:r>
            <a:r>
              <a:rPr spc="-10" dirty="0"/>
              <a:t>t</a:t>
            </a:r>
            <a:r>
              <a:rPr spc="85" dirty="0">
                <a:latin typeface="Times New Roman"/>
                <a:cs typeface="Times New Roman"/>
              </a:rPr>
              <a:t> </a:t>
            </a:r>
            <a:r>
              <a:rPr dirty="0"/>
              <a:t>(20</a:t>
            </a:r>
            <a:r>
              <a:rPr spc="-5" dirty="0"/>
              <a:t>14)</a:t>
            </a:r>
          </a:p>
        </p:txBody>
      </p:sp>
      <p:sp>
        <p:nvSpPr>
          <p:cNvPr id="3" name="object 3"/>
          <p:cNvSpPr txBox="1"/>
          <p:nvPr/>
        </p:nvSpPr>
        <p:spPr>
          <a:xfrm>
            <a:off x="444500" y="4808360"/>
            <a:ext cx="4984750" cy="1002839"/>
          </a:xfrm>
          <a:prstGeom prst="rect">
            <a:avLst/>
          </a:prstGeom>
        </p:spPr>
        <p:txBody>
          <a:bodyPr vert="horz" wrap="square" lIns="0" tIns="0" rIns="0" bIns="0" rtlCol="0">
            <a:spAutoFit/>
          </a:bodyPr>
          <a:lstStyle/>
          <a:p>
            <a:pPr marL="12700">
              <a:lnSpc>
                <a:spcPct val="100000"/>
              </a:lnSpc>
            </a:pPr>
            <a:r>
              <a:rPr sz="1875" baseline="33333" dirty="0">
                <a:latin typeface="OpenSymbol"/>
                <a:cs typeface="OpenSymbol"/>
              </a:rPr>
              <a:t>●</a:t>
            </a:r>
            <a:r>
              <a:rPr sz="1875" baseline="33333" dirty="0">
                <a:latin typeface="Times New Roman"/>
                <a:cs typeface="Times New Roman"/>
              </a:rPr>
              <a:t> </a:t>
            </a:r>
            <a:r>
              <a:rPr sz="1875" spc="104" baseline="33333" dirty="0">
                <a:latin typeface="Times New Roman"/>
                <a:cs typeface="Times New Roman"/>
              </a:rPr>
              <a:t> </a:t>
            </a:r>
            <a:r>
              <a:rPr sz="2800" spc="-25" dirty="0">
                <a:latin typeface="Liberation Sans"/>
                <a:cs typeface="Liberation Sans"/>
              </a:rPr>
              <a:t>6</a:t>
            </a:r>
            <a:r>
              <a:rPr sz="2800" spc="-10" dirty="0">
                <a:latin typeface="Liberation Sans"/>
                <a:cs typeface="Liberation Sans"/>
              </a:rPr>
              <a:t>.</a:t>
            </a:r>
            <a:r>
              <a:rPr sz="2800" spc="-5" dirty="0">
                <a:latin typeface="Liberation Sans"/>
                <a:cs typeface="Liberation Sans"/>
              </a:rPr>
              <a:t>998</a:t>
            </a:r>
            <a:r>
              <a:rPr sz="2800" dirty="0">
                <a:latin typeface="Liberation Sans"/>
                <a:cs typeface="Liberation Sans"/>
              </a:rPr>
              <a:t>.</a:t>
            </a:r>
            <a:r>
              <a:rPr sz="2800" spc="-5" dirty="0">
                <a:latin typeface="Liberation Sans"/>
                <a:cs typeface="Liberation Sans"/>
              </a:rPr>
              <a:t>55</a:t>
            </a:r>
            <a:r>
              <a:rPr sz="2800" dirty="0">
                <a:latin typeface="Liberation Sans"/>
                <a:cs typeface="Liberation Sans"/>
              </a:rPr>
              <a:t>2</a:t>
            </a:r>
            <a:r>
              <a:rPr sz="2800" spc="75" dirty="0">
                <a:latin typeface="Times New Roman"/>
                <a:cs typeface="Times New Roman"/>
              </a:rPr>
              <a:t> </a:t>
            </a:r>
            <a:r>
              <a:rPr lang="zh-CN" altLang="en-US" sz="2800" spc="-5" dirty="0">
                <a:latin typeface="Liberation Sans"/>
                <a:cs typeface="Liberation Sans"/>
              </a:rPr>
              <a:t>个权值</a:t>
            </a:r>
            <a:r>
              <a:rPr sz="2800" spc="85" dirty="0">
                <a:latin typeface="Times New Roman"/>
                <a:cs typeface="Times New Roman"/>
              </a:rPr>
              <a:t> </a:t>
            </a:r>
            <a:r>
              <a:rPr sz="2800" spc="-5" dirty="0">
                <a:latin typeface="Liberation Sans"/>
                <a:cs typeface="Liberation Sans"/>
              </a:rPr>
              <a:t>(28M</a:t>
            </a:r>
            <a:r>
              <a:rPr sz="2800" spc="-30" dirty="0">
                <a:latin typeface="Liberation Sans"/>
                <a:cs typeface="Liberation Sans"/>
              </a:rPr>
              <a:t>B</a:t>
            </a:r>
            <a:r>
              <a:rPr sz="2800" dirty="0">
                <a:latin typeface="Liberation Sans"/>
                <a:cs typeface="Liberation Sans"/>
              </a:rPr>
              <a:t>)</a:t>
            </a:r>
          </a:p>
          <a:p>
            <a:pPr marL="228600" indent="-215900">
              <a:lnSpc>
                <a:spcPct val="100000"/>
              </a:lnSpc>
              <a:spcBef>
                <a:spcPts val="1100"/>
              </a:spcBef>
              <a:buSzPct val="44642"/>
              <a:buFont typeface="OpenSymbol"/>
              <a:buChar char="●"/>
              <a:tabLst>
                <a:tab pos="228600" algn="l"/>
              </a:tabLst>
            </a:pPr>
            <a:r>
              <a:rPr sz="2800" spc="-5" dirty="0">
                <a:latin typeface="Liberation Sans"/>
                <a:cs typeface="Liberation Sans"/>
              </a:rPr>
              <a:t>14</a:t>
            </a:r>
            <a:r>
              <a:rPr sz="2800" dirty="0">
                <a:latin typeface="Liberation Sans"/>
                <a:cs typeface="Liberation Sans"/>
              </a:rPr>
              <a:t>3</a:t>
            </a:r>
            <a:r>
              <a:rPr sz="2800" spc="75" dirty="0">
                <a:latin typeface="Times New Roman"/>
                <a:cs typeface="Times New Roman"/>
              </a:rPr>
              <a:t> </a:t>
            </a:r>
            <a:r>
              <a:rPr lang="zh-CN" altLang="en-US" sz="2800" spc="-5" dirty="0">
                <a:latin typeface="Liberation Sans"/>
                <a:cs typeface="Liberation Sans"/>
              </a:rPr>
              <a:t>层</a:t>
            </a:r>
            <a:endParaRPr sz="2800" dirty="0">
              <a:latin typeface="Liberation Sans"/>
              <a:cs typeface="Liberation Sans"/>
            </a:endParaRPr>
          </a:p>
        </p:txBody>
      </p:sp>
      <p:sp>
        <p:nvSpPr>
          <p:cNvPr id="4" name="object 4"/>
          <p:cNvSpPr/>
          <p:nvPr/>
        </p:nvSpPr>
        <p:spPr>
          <a:xfrm>
            <a:off x="556259" y="1254770"/>
            <a:ext cx="7327910" cy="331722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dirty="0"/>
              <a:t>大纲</a:t>
            </a:r>
            <a:endParaRPr dirty="0"/>
          </a:p>
        </p:txBody>
      </p:sp>
      <p:sp>
        <p:nvSpPr>
          <p:cNvPr id="3" name="object 3"/>
          <p:cNvSpPr txBox="1"/>
          <p:nvPr/>
        </p:nvSpPr>
        <p:spPr>
          <a:xfrm>
            <a:off x="652096" y="1600200"/>
            <a:ext cx="6815504" cy="2005677"/>
          </a:xfrm>
          <a:prstGeom prst="rect">
            <a:avLst/>
          </a:prstGeom>
        </p:spPr>
        <p:txBody>
          <a:bodyPr vert="horz" wrap="square" lIns="0" tIns="0" rIns="0" bIns="0" rtlCol="0">
            <a:spAutoFit/>
          </a:bodyPr>
          <a:lstStyle/>
          <a:p>
            <a:pPr marL="427990" indent="-415290">
              <a:lnSpc>
                <a:spcPct val="100000"/>
              </a:lnSpc>
              <a:buFont typeface="Liberation Sans"/>
              <a:buAutoNum type="arabicParenR"/>
              <a:tabLst>
                <a:tab pos="428625" algn="l"/>
              </a:tabLst>
            </a:pPr>
            <a:r>
              <a:rPr lang="zh-CN" altLang="en-US" sz="2800" spc="-10" dirty="0">
                <a:latin typeface="Liberation Sans"/>
                <a:cs typeface="Liberation Sans"/>
              </a:rPr>
              <a:t>机器学习和人工神经网络简介</a:t>
            </a:r>
            <a:endParaRPr lang="en-US" altLang="zh-CN" sz="2800" spc="-10" dirty="0">
              <a:latin typeface="Liberation Sans"/>
              <a:cs typeface="Liberation Sans"/>
            </a:endParaRPr>
          </a:p>
          <a:p>
            <a:pPr marL="427990" indent="-415290">
              <a:lnSpc>
                <a:spcPct val="100000"/>
              </a:lnSpc>
              <a:buFont typeface="Liberation Sans"/>
              <a:buAutoNum type="arabicParenR"/>
              <a:tabLst>
                <a:tab pos="428625" algn="l"/>
              </a:tabLst>
            </a:pPr>
            <a:r>
              <a:rPr lang="zh-CN" altLang="en-US" sz="2800" spc="-15" dirty="0">
                <a:latin typeface="Liberation Sans"/>
                <a:cs typeface="Liberation Sans"/>
              </a:rPr>
              <a:t>深度学习</a:t>
            </a:r>
            <a:r>
              <a:rPr sz="2800" spc="-15" dirty="0">
                <a:latin typeface="Liberation Sans"/>
                <a:cs typeface="Liberation Sans"/>
              </a:rPr>
              <a:t>D</a:t>
            </a:r>
            <a:r>
              <a:rPr sz="2800" spc="-5" dirty="0">
                <a:latin typeface="Liberation Sans"/>
                <a:cs typeface="Liberation Sans"/>
              </a:rPr>
              <a:t>ee</a:t>
            </a:r>
            <a:r>
              <a:rPr sz="2800" dirty="0">
                <a:latin typeface="Liberation Sans"/>
                <a:cs typeface="Liberation Sans"/>
              </a:rPr>
              <a:t>p</a:t>
            </a:r>
            <a:r>
              <a:rPr sz="2800" spc="75" dirty="0">
                <a:latin typeface="Times New Roman"/>
                <a:cs typeface="Times New Roman"/>
              </a:rPr>
              <a:t> </a:t>
            </a:r>
            <a:r>
              <a:rPr sz="2800" spc="-5" dirty="0">
                <a:latin typeface="Liberation Sans"/>
                <a:cs typeface="Liberation Sans"/>
              </a:rPr>
              <a:t>Lea</a:t>
            </a:r>
            <a:r>
              <a:rPr sz="2800" spc="5" dirty="0">
                <a:latin typeface="Liberation Sans"/>
                <a:cs typeface="Liberation Sans"/>
              </a:rPr>
              <a:t>r</a:t>
            </a:r>
            <a:r>
              <a:rPr sz="2800" spc="-5" dirty="0">
                <a:latin typeface="Liberation Sans"/>
                <a:cs typeface="Liberation Sans"/>
              </a:rPr>
              <a:t>ning</a:t>
            </a:r>
            <a:r>
              <a:rPr lang="zh-CN" altLang="en-US" sz="2800" spc="-5" dirty="0">
                <a:latin typeface="Liberation Sans"/>
                <a:cs typeface="Liberation Sans"/>
              </a:rPr>
              <a:t>的发展历程</a:t>
            </a:r>
            <a:endParaRPr sz="2800" dirty="0">
              <a:latin typeface="Liberation Sans"/>
              <a:cs typeface="Liberation Sans"/>
            </a:endParaRPr>
          </a:p>
          <a:p>
            <a:pPr marL="407670" indent="-394970">
              <a:lnSpc>
                <a:spcPct val="100000"/>
              </a:lnSpc>
              <a:spcBef>
                <a:spcPts val="1100"/>
              </a:spcBef>
              <a:buFont typeface="Liberation Sans"/>
              <a:buAutoNum type="arabicParenR"/>
              <a:tabLst>
                <a:tab pos="408305" algn="l"/>
              </a:tabLst>
            </a:pPr>
            <a:r>
              <a:rPr lang="zh-CN" altLang="en-US" sz="2800" spc="-30" dirty="0">
                <a:latin typeface="Liberation Sans"/>
                <a:cs typeface="Liberation Sans"/>
              </a:rPr>
              <a:t>深度学习在计算机视觉中的应用</a:t>
            </a:r>
            <a:endParaRPr sz="2800" dirty="0">
              <a:latin typeface="Liberation Sans"/>
              <a:cs typeface="Liberation Sans"/>
            </a:endParaRPr>
          </a:p>
          <a:p>
            <a:pPr marL="427990" indent="-415290">
              <a:lnSpc>
                <a:spcPct val="100000"/>
              </a:lnSpc>
              <a:spcBef>
                <a:spcPts val="1100"/>
              </a:spcBef>
              <a:buFont typeface="Liberation Sans"/>
              <a:buAutoNum type="arabicParenR"/>
              <a:tabLst>
                <a:tab pos="428625" algn="l"/>
              </a:tabLst>
            </a:pPr>
            <a:r>
              <a:rPr lang="zh-CN" altLang="en-US" sz="2800" dirty="0">
                <a:latin typeface="Liberation Sans"/>
                <a:cs typeface="Liberation Sans"/>
              </a:rPr>
              <a:t>总结</a:t>
            </a:r>
            <a:endParaRPr sz="2800" dirty="0">
              <a:latin typeface="Liberation Sans"/>
              <a:cs typeface="Liberatio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t>I</a:t>
            </a:r>
            <a:r>
              <a:rPr spc="-5" dirty="0"/>
              <a:t>nce</a:t>
            </a:r>
            <a:r>
              <a:rPr dirty="0"/>
              <a:t>p</a:t>
            </a:r>
            <a:r>
              <a:rPr spc="-15" dirty="0"/>
              <a:t>t</a:t>
            </a:r>
            <a:r>
              <a:rPr spc="-5" dirty="0"/>
              <a:t>io</a:t>
            </a:r>
            <a:r>
              <a:rPr dirty="0"/>
              <a:t>n</a:t>
            </a:r>
            <a:r>
              <a:rPr spc="90" dirty="0">
                <a:latin typeface="Times New Roman"/>
                <a:cs typeface="Times New Roman"/>
              </a:rPr>
              <a:t> </a:t>
            </a:r>
            <a:r>
              <a:rPr dirty="0"/>
              <a:t>Mo</a:t>
            </a:r>
            <a:r>
              <a:rPr spc="-5" dirty="0"/>
              <a:t>d</a:t>
            </a:r>
            <a:r>
              <a:rPr dirty="0"/>
              <a:t>u</a:t>
            </a:r>
            <a:r>
              <a:rPr spc="-5" dirty="0"/>
              <a:t>le</a:t>
            </a:r>
          </a:p>
        </p:txBody>
      </p:sp>
      <p:sp>
        <p:nvSpPr>
          <p:cNvPr id="3" name="object 3"/>
          <p:cNvSpPr txBox="1"/>
          <p:nvPr/>
        </p:nvSpPr>
        <p:spPr>
          <a:xfrm>
            <a:off x="444500" y="4808360"/>
            <a:ext cx="7993380" cy="1067472"/>
          </a:xfrm>
          <a:prstGeom prst="rect">
            <a:avLst/>
          </a:prstGeom>
        </p:spPr>
        <p:txBody>
          <a:bodyPr vert="horz" wrap="square" lIns="0" tIns="0" rIns="0" bIns="0" rtlCol="0">
            <a:spAutoFit/>
          </a:bodyPr>
          <a:lstStyle/>
          <a:p>
            <a:pPr marL="228600" marR="5080" indent="-215900">
              <a:lnSpc>
                <a:spcPct val="114900"/>
              </a:lnSpc>
              <a:buSzPct val="44642"/>
              <a:buFont typeface="OpenSymbol"/>
              <a:buChar char="●"/>
              <a:tabLst>
                <a:tab pos="228600" algn="l"/>
              </a:tabLst>
            </a:pPr>
            <a:r>
              <a:rPr lang="zh-CN" altLang="en-US" sz="2800" spc="75" dirty="0">
                <a:latin typeface="Times New Roman"/>
                <a:cs typeface="Times New Roman"/>
              </a:rPr>
              <a:t>大量使用</a:t>
            </a:r>
            <a:r>
              <a:rPr sz="2800" spc="75" dirty="0">
                <a:latin typeface="Times New Roman"/>
                <a:cs typeface="Times New Roman"/>
              </a:rPr>
              <a:t> </a:t>
            </a:r>
            <a:r>
              <a:rPr sz="2800" spc="-5" dirty="0">
                <a:latin typeface="Liberation Sans"/>
                <a:cs typeface="Liberation Sans"/>
              </a:rPr>
              <a:t>1x</a:t>
            </a:r>
            <a:r>
              <a:rPr sz="2800" dirty="0">
                <a:latin typeface="Liberation Sans"/>
                <a:cs typeface="Liberation Sans"/>
              </a:rPr>
              <a:t>1</a:t>
            </a:r>
            <a:r>
              <a:rPr sz="2800" spc="75" dirty="0">
                <a:latin typeface="Times New Roman"/>
                <a:cs typeface="Times New Roman"/>
              </a:rPr>
              <a:t> </a:t>
            </a:r>
            <a:r>
              <a:rPr lang="zh-CN" altLang="en-US" sz="2800" spc="5" dirty="0">
                <a:latin typeface="Liberation Sans"/>
                <a:cs typeface="Liberation Sans"/>
              </a:rPr>
              <a:t>卷积核</a:t>
            </a:r>
            <a:r>
              <a:rPr sz="2800" spc="75" dirty="0">
                <a:latin typeface="Times New Roman"/>
                <a:cs typeface="Times New Roman"/>
              </a:rPr>
              <a:t> </a:t>
            </a:r>
            <a:r>
              <a:rPr sz="2800" spc="5" dirty="0">
                <a:latin typeface="Liberation Sans"/>
                <a:cs typeface="Liberation Sans"/>
              </a:rPr>
              <a:t>(</a:t>
            </a:r>
            <a:r>
              <a:rPr lang="zh-CN" altLang="en-US" sz="2800" spc="-5" dirty="0">
                <a:latin typeface="Liberation Sans"/>
                <a:cs typeface="Liberation Sans"/>
              </a:rPr>
              <a:t>卷积在</a:t>
            </a:r>
            <a:r>
              <a:rPr lang="en-US" altLang="zh-CN" sz="2800" spc="-5" dirty="0">
                <a:latin typeface="Liberation Sans"/>
                <a:cs typeface="Liberation Sans"/>
              </a:rPr>
              <a:t>depth</a:t>
            </a:r>
            <a:r>
              <a:rPr lang="zh-CN" altLang="en-US" sz="2800" spc="-5" dirty="0">
                <a:latin typeface="Liberation Sans"/>
                <a:cs typeface="Liberation Sans"/>
              </a:rPr>
              <a:t>方向</a:t>
            </a:r>
            <a:r>
              <a:rPr sz="2800" spc="-5" dirty="0">
                <a:latin typeface="Liberation Sans"/>
                <a:cs typeface="Liberation Sans"/>
              </a:rPr>
              <a:t>)</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190" dirty="0">
                <a:latin typeface="Liberation Sans"/>
                <a:cs typeface="Liberation Sans"/>
              </a:rPr>
              <a:t>非常高效</a:t>
            </a:r>
            <a:endParaRPr sz="2800" dirty="0">
              <a:latin typeface="Liberation Sans"/>
              <a:cs typeface="Liberation Sans"/>
            </a:endParaRPr>
          </a:p>
        </p:txBody>
      </p:sp>
      <p:sp>
        <p:nvSpPr>
          <p:cNvPr id="4" name="object 4"/>
          <p:cNvSpPr/>
          <p:nvPr/>
        </p:nvSpPr>
        <p:spPr>
          <a:xfrm>
            <a:off x="935988" y="1296680"/>
            <a:ext cx="6380469" cy="328674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R</a:t>
            </a:r>
            <a:r>
              <a:rPr spc="-5" dirty="0"/>
              <a:t>esN</a:t>
            </a:r>
            <a:r>
              <a:rPr dirty="0"/>
              <a:t>e</a:t>
            </a:r>
            <a:r>
              <a:rPr spc="-10" dirty="0"/>
              <a:t>t</a:t>
            </a:r>
            <a:r>
              <a:rPr spc="85" dirty="0">
                <a:latin typeface="Times New Roman"/>
                <a:cs typeface="Times New Roman"/>
              </a:rPr>
              <a:t> </a:t>
            </a:r>
            <a:r>
              <a:rPr dirty="0"/>
              <a:t>(20</a:t>
            </a:r>
            <a:r>
              <a:rPr spc="-5" dirty="0"/>
              <a:t>15)</a:t>
            </a:r>
          </a:p>
        </p:txBody>
      </p:sp>
      <p:sp>
        <p:nvSpPr>
          <p:cNvPr id="3" name="object 3"/>
          <p:cNvSpPr txBox="1"/>
          <p:nvPr/>
        </p:nvSpPr>
        <p:spPr>
          <a:xfrm>
            <a:off x="444500" y="4809643"/>
            <a:ext cx="2989580" cy="1002839"/>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sz="2800" spc="-5" dirty="0">
                <a:latin typeface="Liberation Sans"/>
                <a:cs typeface="Liberation Sans"/>
              </a:rPr>
              <a:t>Resid</a:t>
            </a:r>
            <a:r>
              <a:rPr sz="2800" spc="10" dirty="0">
                <a:latin typeface="Liberation Sans"/>
                <a:cs typeface="Liberation Sans"/>
              </a:rPr>
              <a:t>u</a:t>
            </a:r>
            <a:r>
              <a:rPr sz="2800" spc="-10" dirty="0">
                <a:latin typeface="Liberation Sans"/>
                <a:cs typeface="Liberation Sans"/>
              </a:rPr>
              <a:t>a</a:t>
            </a:r>
            <a:r>
              <a:rPr sz="2800" dirty="0">
                <a:latin typeface="Liberation Sans"/>
                <a:cs typeface="Liberation Sans"/>
              </a:rPr>
              <a:t>l</a:t>
            </a:r>
            <a:r>
              <a:rPr sz="2800" spc="80" dirty="0">
                <a:latin typeface="Times New Roman"/>
                <a:cs typeface="Times New Roman"/>
              </a:rPr>
              <a:t> </a:t>
            </a:r>
            <a:r>
              <a:rPr lang="zh-CN" altLang="en-US" sz="2800" spc="-5" dirty="0">
                <a:latin typeface="Liberation Sans"/>
                <a:cs typeface="Liberation Sans"/>
              </a:rPr>
              <a:t>学习</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sz="2800" spc="-5" dirty="0">
                <a:latin typeface="Liberation Sans"/>
                <a:cs typeface="Liberation Sans"/>
              </a:rPr>
              <a:t>15</a:t>
            </a:r>
            <a:r>
              <a:rPr sz="2800" dirty="0">
                <a:latin typeface="Liberation Sans"/>
                <a:cs typeface="Liberation Sans"/>
              </a:rPr>
              <a:t>2</a:t>
            </a:r>
            <a:r>
              <a:rPr sz="2800" spc="75" dirty="0">
                <a:latin typeface="Times New Roman"/>
                <a:cs typeface="Times New Roman"/>
              </a:rPr>
              <a:t> </a:t>
            </a:r>
            <a:r>
              <a:rPr lang="zh-CN" altLang="en-US" sz="2800" spc="-5" dirty="0">
                <a:latin typeface="Liberation Sans"/>
                <a:cs typeface="Liberation Sans"/>
              </a:rPr>
              <a:t>层</a:t>
            </a:r>
            <a:endParaRPr sz="2800" dirty="0">
              <a:latin typeface="Liberation Sans"/>
              <a:cs typeface="Liberation Sans"/>
            </a:endParaRPr>
          </a:p>
        </p:txBody>
      </p:sp>
      <p:sp>
        <p:nvSpPr>
          <p:cNvPr id="4" name="object 4"/>
          <p:cNvSpPr/>
          <p:nvPr/>
        </p:nvSpPr>
        <p:spPr>
          <a:xfrm>
            <a:off x="759464" y="1225546"/>
            <a:ext cx="7355826" cy="331088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30" dirty="0"/>
              <a:t>计算机视觉中的应用</a:t>
            </a:r>
            <a:endParaRPr spc="-5" dirty="0"/>
          </a:p>
        </p:txBody>
      </p:sp>
      <p:sp>
        <p:nvSpPr>
          <p:cNvPr id="3" name="object 3"/>
          <p:cNvSpPr/>
          <p:nvPr/>
        </p:nvSpPr>
        <p:spPr>
          <a:xfrm>
            <a:off x="365759" y="2195818"/>
            <a:ext cx="7769870" cy="323216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624861"/>
            <a:ext cx="7886700" cy="507831"/>
          </a:xfrm>
          <a:prstGeom prst="rect">
            <a:avLst/>
          </a:prstGeom>
        </p:spPr>
        <p:txBody>
          <a:bodyPr vert="horz" wrap="square" lIns="0" tIns="0" rIns="0" bIns="0" rtlCol="0">
            <a:spAutoFit/>
          </a:bodyPr>
          <a:lstStyle/>
          <a:p>
            <a:pPr marL="12700">
              <a:lnSpc>
                <a:spcPct val="100000"/>
              </a:lnSpc>
            </a:pPr>
            <a:r>
              <a:rPr lang="zh-CN" altLang="en-US" spc="5" dirty="0"/>
              <a:t>分类识别</a:t>
            </a:r>
            <a:endParaRPr dirty="0"/>
          </a:p>
        </p:txBody>
      </p:sp>
      <p:sp>
        <p:nvSpPr>
          <p:cNvPr id="3" name="object 3"/>
          <p:cNvSpPr txBox="1"/>
          <p:nvPr/>
        </p:nvSpPr>
        <p:spPr>
          <a:xfrm>
            <a:off x="444500" y="4808369"/>
            <a:ext cx="4095750" cy="1292662"/>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35" dirty="0">
                <a:latin typeface="Liberation Sans"/>
                <a:cs typeface="Liberation Sans"/>
              </a:rPr>
              <a:t>每一副图包含一种类别的物体</a:t>
            </a:r>
            <a:endParaRPr lang="en-US" altLang="zh-CN" sz="2800" spc="-35" dirty="0">
              <a:latin typeface="Liberation Sans"/>
              <a:cs typeface="Liberation Sans"/>
            </a:endParaRPr>
          </a:p>
          <a:p>
            <a:pPr marL="228600" indent="-215900">
              <a:lnSpc>
                <a:spcPct val="100000"/>
              </a:lnSpc>
              <a:buSzPct val="44642"/>
              <a:buFont typeface="OpenSymbol"/>
              <a:buChar char="●"/>
              <a:tabLst>
                <a:tab pos="228600" algn="l"/>
              </a:tabLst>
            </a:pPr>
            <a:r>
              <a:rPr lang="zh-CN" altLang="en-US" sz="2800" spc="-30" dirty="0">
                <a:latin typeface="Liberation Sans"/>
                <a:cs typeface="Liberation Sans"/>
              </a:rPr>
              <a:t>最后一层是</a:t>
            </a:r>
            <a:r>
              <a:rPr sz="2800" spc="-30" dirty="0" err="1">
                <a:latin typeface="Liberation Sans"/>
                <a:cs typeface="Liberation Sans"/>
              </a:rPr>
              <a:t>S</a:t>
            </a:r>
            <a:r>
              <a:rPr sz="2800" spc="-25" dirty="0" err="1">
                <a:latin typeface="Liberation Sans"/>
                <a:cs typeface="Liberation Sans"/>
              </a:rPr>
              <a:t>o</a:t>
            </a:r>
            <a:r>
              <a:rPr sz="2800" spc="-10" dirty="0" err="1">
                <a:latin typeface="Liberation Sans"/>
                <a:cs typeface="Liberation Sans"/>
              </a:rPr>
              <a:t>ft</a:t>
            </a:r>
            <a:r>
              <a:rPr sz="2800" spc="-5" dirty="0" err="1">
                <a:latin typeface="Liberation Sans"/>
                <a:cs typeface="Liberation Sans"/>
              </a:rPr>
              <a:t>ma</a:t>
            </a:r>
            <a:r>
              <a:rPr sz="2800" dirty="0" err="1">
                <a:latin typeface="Liberation Sans"/>
                <a:cs typeface="Liberation Sans"/>
              </a:rPr>
              <a:t>x</a:t>
            </a:r>
            <a:r>
              <a:rPr sz="2800" spc="75" dirty="0">
                <a:latin typeface="Times New Roman"/>
                <a:cs typeface="Times New Roman"/>
              </a:rPr>
              <a:t> </a:t>
            </a:r>
            <a:r>
              <a:rPr lang="zh-CN" altLang="en-US" sz="2800" spc="5" dirty="0">
                <a:latin typeface="Liberation Sans"/>
                <a:cs typeface="Liberation Sans"/>
              </a:rPr>
              <a:t>层</a:t>
            </a:r>
            <a:endParaRPr sz="2800" dirty="0">
              <a:latin typeface="Liberation Sans"/>
              <a:cs typeface="Liberation Sans"/>
            </a:endParaRPr>
          </a:p>
        </p:txBody>
      </p:sp>
      <p:sp>
        <p:nvSpPr>
          <p:cNvPr id="4" name="object 4"/>
          <p:cNvSpPr/>
          <p:nvPr/>
        </p:nvSpPr>
        <p:spPr>
          <a:xfrm>
            <a:off x="2185668" y="1224290"/>
            <a:ext cx="4077980" cy="334770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519378"/>
            <a:ext cx="7886700" cy="507831"/>
          </a:xfrm>
          <a:prstGeom prst="rect">
            <a:avLst/>
          </a:prstGeom>
        </p:spPr>
        <p:txBody>
          <a:bodyPr vert="horz" wrap="square" lIns="0" tIns="0" rIns="0" bIns="0" rtlCol="0">
            <a:spAutoFit/>
          </a:bodyPr>
          <a:lstStyle/>
          <a:p>
            <a:pPr marL="12700">
              <a:lnSpc>
                <a:spcPct val="100000"/>
              </a:lnSpc>
            </a:pPr>
            <a:r>
              <a:rPr lang="zh-CN" altLang="en-US" spc="-5" dirty="0"/>
              <a:t>定位</a:t>
            </a:r>
            <a:endParaRPr dirty="0"/>
          </a:p>
        </p:txBody>
      </p:sp>
      <p:sp>
        <p:nvSpPr>
          <p:cNvPr id="3" name="object 3"/>
          <p:cNvSpPr txBox="1"/>
          <p:nvPr/>
        </p:nvSpPr>
        <p:spPr>
          <a:xfrm>
            <a:off x="444500" y="4570866"/>
            <a:ext cx="7099300" cy="1292662"/>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sz="2800" spc="-30" dirty="0">
                <a:latin typeface="Liberation Sans"/>
                <a:cs typeface="Liberation Sans"/>
              </a:rPr>
              <a:t>B</a:t>
            </a:r>
            <a:r>
              <a:rPr sz="2800" spc="-5" dirty="0">
                <a:latin typeface="Liberation Sans"/>
                <a:cs typeface="Liberation Sans"/>
              </a:rPr>
              <a:t>ound</a:t>
            </a:r>
            <a:r>
              <a:rPr sz="2800" spc="5" dirty="0">
                <a:latin typeface="Liberation Sans"/>
                <a:cs typeface="Liberation Sans"/>
              </a:rPr>
              <a:t>i</a:t>
            </a:r>
            <a:r>
              <a:rPr sz="2800" spc="-10" dirty="0">
                <a:latin typeface="Liberation Sans"/>
                <a:cs typeface="Liberation Sans"/>
              </a:rPr>
              <a:t>n</a:t>
            </a:r>
            <a:r>
              <a:rPr sz="2800" dirty="0">
                <a:latin typeface="Liberation Sans"/>
                <a:cs typeface="Liberation Sans"/>
              </a:rPr>
              <a:t>g</a:t>
            </a:r>
            <a:r>
              <a:rPr sz="2800" spc="75" dirty="0">
                <a:latin typeface="Times New Roman"/>
                <a:cs typeface="Times New Roman"/>
              </a:rPr>
              <a:t> </a:t>
            </a:r>
            <a:r>
              <a:rPr sz="2800" spc="10" dirty="0">
                <a:latin typeface="Liberation Sans"/>
                <a:cs typeface="Liberation Sans"/>
              </a:rPr>
              <a:t>b</a:t>
            </a:r>
            <a:r>
              <a:rPr sz="2800" spc="-10" dirty="0">
                <a:latin typeface="Liberation Sans"/>
                <a:cs typeface="Liberation Sans"/>
              </a:rPr>
              <a:t>o</a:t>
            </a:r>
            <a:r>
              <a:rPr sz="2800" dirty="0">
                <a:latin typeface="Liberation Sans"/>
                <a:cs typeface="Liberation Sans"/>
              </a:rPr>
              <a:t>x</a:t>
            </a:r>
            <a:r>
              <a:rPr sz="2800" spc="85" dirty="0">
                <a:latin typeface="Times New Roman"/>
                <a:cs typeface="Times New Roman"/>
              </a:rPr>
              <a:t> </a:t>
            </a:r>
            <a:r>
              <a:rPr sz="2800" spc="-5" dirty="0">
                <a:latin typeface="Liberation Sans"/>
                <a:cs typeface="Liberation Sans"/>
              </a:rPr>
              <a:t>R</a:t>
            </a:r>
            <a:r>
              <a:rPr sz="2800" spc="-10" dirty="0">
                <a:latin typeface="Liberation Sans"/>
                <a:cs typeface="Liberation Sans"/>
              </a:rPr>
              <a:t>e</a:t>
            </a:r>
            <a:r>
              <a:rPr sz="2800" spc="-5" dirty="0">
                <a:latin typeface="Liberation Sans"/>
                <a:cs typeface="Liberation Sans"/>
              </a:rPr>
              <a:t>g</a:t>
            </a:r>
            <a:r>
              <a:rPr sz="2800" spc="5" dirty="0">
                <a:latin typeface="Liberation Sans"/>
                <a:cs typeface="Liberation Sans"/>
              </a:rPr>
              <a:t>r</a:t>
            </a:r>
            <a:r>
              <a:rPr sz="2800" spc="-5" dirty="0">
                <a:latin typeface="Liberation Sans"/>
                <a:cs typeface="Liberation Sans"/>
              </a:rPr>
              <a:t>es</a:t>
            </a:r>
            <a:r>
              <a:rPr sz="2800" spc="5" dirty="0">
                <a:latin typeface="Liberation Sans"/>
                <a:cs typeface="Liberation Sans"/>
              </a:rPr>
              <a:t>s</a:t>
            </a:r>
            <a:r>
              <a:rPr sz="2800" spc="-5" dirty="0">
                <a:latin typeface="Liberation Sans"/>
                <a:cs typeface="Liberation Sans"/>
              </a:rPr>
              <a:t>ion</a:t>
            </a:r>
            <a:r>
              <a:rPr lang="en-US" sz="2800" spc="-5" dirty="0">
                <a:latin typeface="Liberation Sans"/>
                <a:cs typeface="Liberation Sans"/>
              </a:rPr>
              <a:t> </a:t>
            </a:r>
            <a:r>
              <a:rPr lang="zh-CN" altLang="en-US" sz="2800" spc="-5" dirty="0">
                <a:latin typeface="Liberation Sans"/>
                <a:cs typeface="Liberation Sans"/>
              </a:rPr>
              <a:t>回归 </a:t>
            </a:r>
            <a:r>
              <a:rPr lang="en-US" altLang="zh-CN" sz="2800" spc="-5" dirty="0">
                <a:latin typeface="Liberation Sans"/>
                <a:cs typeface="Liberation Sans"/>
              </a:rPr>
              <a:t>+ Class Recognition </a:t>
            </a:r>
            <a:r>
              <a:rPr lang="zh-CN" altLang="en-US" sz="2800" spc="-5" dirty="0">
                <a:latin typeface="Liberation Sans"/>
                <a:cs typeface="Liberation Sans"/>
              </a:rPr>
              <a:t>分类</a:t>
            </a:r>
            <a:endParaRPr lang="en-US" altLang="zh-CN" sz="2800" spc="-5" dirty="0">
              <a:latin typeface="Liberation Sans"/>
              <a:cs typeface="Liberation Sans"/>
            </a:endParaRPr>
          </a:p>
          <a:p>
            <a:pPr marL="228600" indent="-215900">
              <a:lnSpc>
                <a:spcPct val="100000"/>
              </a:lnSpc>
              <a:buSzPct val="44642"/>
              <a:buFont typeface="OpenSymbol"/>
              <a:buChar char="●"/>
              <a:tabLst>
                <a:tab pos="228600" algn="l"/>
              </a:tabLst>
            </a:pPr>
            <a:r>
              <a:rPr lang="en-US" sz="2800" spc="-5" dirty="0" err="1">
                <a:latin typeface="Liberation Sans"/>
                <a:cs typeface="Liberation Sans"/>
              </a:rPr>
              <a:t>Overfeat</a:t>
            </a:r>
            <a:r>
              <a:rPr lang="en-US" sz="2800" spc="-5" dirty="0">
                <a:latin typeface="Liberation Sans"/>
                <a:cs typeface="Liberation Sans"/>
              </a:rPr>
              <a:t>: </a:t>
            </a:r>
            <a:r>
              <a:rPr lang="en-US" sz="2800" spc="-5" dirty="0">
                <a:latin typeface="Liberation Sans"/>
                <a:cs typeface="Liberation Sans"/>
                <a:hlinkClick r:id="rId3"/>
              </a:rPr>
              <a:t>https://arxiv.org/abs/1312.6229</a:t>
            </a:r>
            <a:r>
              <a:rPr lang="en-US" sz="2800" spc="-5" dirty="0">
                <a:latin typeface="Liberation Sans"/>
                <a:cs typeface="Liberation Sans"/>
              </a:rPr>
              <a:t>   </a:t>
            </a:r>
            <a:endParaRPr sz="2800" dirty="0">
              <a:latin typeface="Liberation Sans"/>
              <a:cs typeface="Liberation Sans"/>
            </a:endParaRPr>
          </a:p>
        </p:txBody>
      </p:sp>
      <p:sp>
        <p:nvSpPr>
          <p:cNvPr id="4" name="object 4"/>
          <p:cNvSpPr/>
          <p:nvPr/>
        </p:nvSpPr>
        <p:spPr>
          <a:xfrm>
            <a:off x="1799590" y="1116320"/>
            <a:ext cx="4762500" cy="31712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519378"/>
            <a:ext cx="7886700" cy="507831"/>
          </a:xfrm>
          <a:prstGeom prst="rect">
            <a:avLst/>
          </a:prstGeom>
        </p:spPr>
        <p:txBody>
          <a:bodyPr vert="horz" wrap="square" lIns="0" tIns="0" rIns="0" bIns="0" rtlCol="0">
            <a:spAutoFit/>
          </a:bodyPr>
          <a:lstStyle/>
          <a:p>
            <a:pPr marL="12700">
              <a:lnSpc>
                <a:spcPct val="100000"/>
              </a:lnSpc>
            </a:pPr>
            <a:r>
              <a:rPr lang="zh-CN" altLang="en-US" spc="-5" dirty="0"/>
              <a:t>定位</a:t>
            </a:r>
            <a:endParaRPr dirty="0"/>
          </a:p>
        </p:txBody>
      </p:sp>
      <p:sp>
        <p:nvSpPr>
          <p:cNvPr id="4" name="object 4"/>
          <p:cNvSpPr/>
          <p:nvPr/>
        </p:nvSpPr>
        <p:spPr>
          <a:xfrm>
            <a:off x="381000" y="1219200"/>
            <a:ext cx="2010410" cy="1703080"/>
          </a:xfrm>
          <a:prstGeom prst="rect">
            <a:avLst/>
          </a:prstGeom>
          <a:blipFill>
            <a:blip r:embed="rId3" cstate="print"/>
            <a:stretch>
              <a:fillRect/>
            </a:stretch>
          </a:blipFill>
        </p:spPr>
        <p:txBody>
          <a:bodyPr wrap="square" lIns="0" tIns="0" rIns="0" bIns="0" rtlCol="0"/>
          <a:lstStyle/>
          <a:p>
            <a:endParaRPr/>
          </a:p>
        </p:txBody>
      </p:sp>
      <p:pic>
        <p:nvPicPr>
          <p:cNvPr id="3074" name="Picture 2" descr="https://leonardoaraujosantos.gitbooks.io/artificial-inteligence/content/more_images/LocalizationRegression2.png">
            <a:extLst>
              <a:ext uri="{FF2B5EF4-FFF2-40B4-BE49-F238E27FC236}">
                <a16:creationId xmlns:a16="http://schemas.microsoft.com/office/drawing/2014/main" id="{A8EE6CBC-CED0-48CD-B33B-9A1C4A3044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9800" y="1828800"/>
            <a:ext cx="6851525" cy="2809601"/>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3">
            <a:extLst>
              <a:ext uri="{FF2B5EF4-FFF2-40B4-BE49-F238E27FC236}">
                <a16:creationId xmlns:a16="http://schemas.microsoft.com/office/drawing/2014/main" id="{CB7A809F-CCD2-4A34-A557-5CFF2A04D3C2}"/>
              </a:ext>
            </a:extLst>
          </p:cNvPr>
          <p:cNvSpPr txBox="1"/>
          <p:nvPr/>
        </p:nvSpPr>
        <p:spPr>
          <a:xfrm>
            <a:off x="457200" y="4793661"/>
            <a:ext cx="7099300" cy="1292662"/>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sz="2800" spc="-30" dirty="0">
                <a:latin typeface="Liberation Sans"/>
                <a:cs typeface="Liberation Sans"/>
              </a:rPr>
              <a:t>B</a:t>
            </a:r>
            <a:r>
              <a:rPr sz="2800" spc="-5" dirty="0">
                <a:latin typeface="Liberation Sans"/>
                <a:cs typeface="Liberation Sans"/>
              </a:rPr>
              <a:t>ound</a:t>
            </a:r>
            <a:r>
              <a:rPr sz="2800" spc="5" dirty="0">
                <a:latin typeface="Liberation Sans"/>
                <a:cs typeface="Liberation Sans"/>
              </a:rPr>
              <a:t>i</a:t>
            </a:r>
            <a:r>
              <a:rPr sz="2800" spc="-10" dirty="0">
                <a:latin typeface="Liberation Sans"/>
                <a:cs typeface="Liberation Sans"/>
              </a:rPr>
              <a:t>n</a:t>
            </a:r>
            <a:r>
              <a:rPr sz="2800" dirty="0">
                <a:latin typeface="Liberation Sans"/>
                <a:cs typeface="Liberation Sans"/>
              </a:rPr>
              <a:t>g</a:t>
            </a:r>
            <a:r>
              <a:rPr sz="2800" spc="75" dirty="0">
                <a:latin typeface="Times New Roman"/>
                <a:cs typeface="Times New Roman"/>
              </a:rPr>
              <a:t> </a:t>
            </a:r>
            <a:r>
              <a:rPr sz="2800" spc="10" dirty="0">
                <a:latin typeface="Liberation Sans"/>
                <a:cs typeface="Liberation Sans"/>
              </a:rPr>
              <a:t>b</a:t>
            </a:r>
            <a:r>
              <a:rPr sz="2800" spc="-10" dirty="0">
                <a:latin typeface="Liberation Sans"/>
                <a:cs typeface="Liberation Sans"/>
              </a:rPr>
              <a:t>o</a:t>
            </a:r>
            <a:r>
              <a:rPr sz="2800" dirty="0">
                <a:latin typeface="Liberation Sans"/>
                <a:cs typeface="Liberation Sans"/>
              </a:rPr>
              <a:t>x</a:t>
            </a:r>
            <a:r>
              <a:rPr sz="2800" spc="85" dirty="0">
                <a:latin typeface="Times New Roman"/>
                <a:cs typeface="Times New Roman"/>
              </a:rPr>
              <a:t> </a:t>
            </a:r>
            <a:r>
              <a:rPr sz="2800" spc="-5" dirty="0">
                <a:latin typeface="Liberation Sans"/>
                <a:cs typeface="Liberation Sans"/>
              </a:rPr>
              <a:t>R</a:t>
            </a:r>
            <a:r>
              <a:rPr sz="2800" spc="-10" dirty="0">
                <a:latin typeface="Liberation Sans"/>
                <a:cs typeface="Liberation Sans"/>
              </a:rPr>
              <a:t>e</a:t>
            </a:r>
            <a:r>
              <a:rPr sz="2800" spc="-5" dirty="0">
                <a:latin typeface="Liberation Sans"/>
                <a:cs typeface="Liberation Sans"/>
              </a:rPr>
              <a:t>g</a:t>
            </a:r>
            <a:r>
              <a:rPr sz="2800" spc="5" dirty="0">
                <a:latin typeface="Liberation Sans"/>
                <a:cs typeface="Liberation Sans"/>
              </a:rPr>
              <a:t>r</a:t>
            </a:r>
            <a:r>
              <a:rPr sz="2800" spc="-5" dirty="0">
                <a:latin typeface="Liberation Sans"/>
                <a:cs typeface="Liberation Sans"/>
              </a:rPr>
              <a:t>es</a:t>
            </a:r>
            <a:r>
              <a:rPr sz="2800" spc="5" dirty="0">
                <a:latin typeface="Liberation Sans"/>
                <a:cs typeface="Liberation Sans"/>
              </a:rPr>
              <a:t>s</a:t>
            </a:r>
            <a:r>
              <a:rPr sz="2800" spc="-5" dirty="0">
                <a:latin typeface="Liberation Sans"/>
                <a:cs typeface="Liberation Sans"/>
              </a:rPr>
              <a:t>ion</a:t>
            </a:r>
            <a:r>
              <a:rPr lang="en-US" sz="2800" spc="-5" dirty="0">
                <a:latin typeface="Liberation Sans"/>
                <a:cs typeface="Liberation Sans"/>
              </a:rPr>
              <a:t> </a:t>
            </a:r>
            <a:r>
              <a:rPr lang="zh-CN" altLang="en-US" sz="2800" spc="-5" dirty="0">
                <a:latin typeface="Liberation Sans"/>
                <a:cs typeface="Liberation Sans"/>
              </a:rPr>
              <a:t>回归 </a:t>
            </a:r>
            <a:r>
              <a:rPr lang="en-US" altLang="zh-CN" sz="2800" spc="-5" dirty="0">
                <a:latin typeface="Liberation Sans"/>
                <a:cs typeface="Liberation Sans"/>
              </a:rPr>
              <a:t>+ Class Recognition </a:t>
            </a:r>
            <a:r>
              <a:rPr lang="zh-CN" altLang="en-US" sz="2800" spc="-5" dirty="0">
                <a:latin typeface="Liberation Sans"/>
                <a:cs typeface="Liberation Sans"/>
              </a:rPr>
              <a:t>分类</a:t>
            </a:r>
            <a:endParaRPr lang="en-US" altLang="zh-CN" sz="2800" spc="-5" dirty="0">
              <a:latin typeface="Liberation Sans"/>
              <a:cs typeface="Liberation Sans"/>
            </a:endParaRPr>
          </a:p>
          <a:p>
            <a:pPr marL="228600" indent="-215900">
              <a:lnSpc>
                <a:spcPct val="100000"/>
              </a:lnSpc>
              <a:buSzPct val="44642"/>
              <a:buFont typeface="OpenSymbol"/>
              <a:buChar char="●"/>
              <a:tabLst>
                <a:tab pos="228600" algn="l"/>
              </a:tabLst>
            </a:pPr>
            <a:r>
              <a:rPr lang="en-US" sz="2800" spc="-5" dirty="0" err="1">
                <a:latin typeface="Liberation Sans"/>
                <a:cs typeface="Liberation Sans"/>
              </a:rPr>
              <a:t>Overfeat</a:t>
            </a:r>
            <a:r>
              <a:rPr lang="en-US" sz="2800" spc="-5" dirty="0">
                <a:latin typeface="Liberation Sans"/>
                <a:cs typeface="Liberation Sans"/>
              </a:rPr>
              <a:t>: </a:t>
            </a:r>
            <a:r>
              <a:rPr lang="en-US" sz="2800" spc="-5" dirty="0">
                <a:latin typeface="Liberation Sans"/>
                <a:cs typeface="Liberation Sans"/>
                <a:hlinkClick r:id="rId5"/>
              </a:rPr>
              <a:t>https://arxiv.org/abs/1312.6229</a:t>
            </a:r>
            <a:r>
              <a:rPr lang="en-US" sz="2800" spc="-5" dirty="0">
                <a:latin typeface="Liberation Sans"/>
                <a:cs typeface="Liberation Sans"/>
              </a:rPr>
              <a:t>   </a:t>
            </a:r>
            <a:endParaRPr sz="2800" dirty="0">
              <a:latin typeface="Liberation Sans"/>
              <a:cs typeface="Liberation Sans"/>
            </a:endParaRPr>
          </a:p>
        </p:txBody>
      </p:sp>
    </p:spTree>
    <p:extLst>
      <p:ext uri="{BB962C8B-B14F-4D97-AF65-F5344CB8AC3E}">
        <p14:creationId xmlns:p14="http://schemas.microsoft.com/office/powerpoint/2010/main" val="3002086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228600"/>
            <a:ext cx="7886700" cy="507831"/>
          </a:xfrm>
          <a:prstGeom prst="rect">
            <a:avLst/>
          </a:prstGeom>
        </p:spPr>
        <p:txBody>
          <a:bodyPr vert="horz" wrap="square" lIns="0" tIns="0" rIns="0" bIns="0" rtlCol="0">
            <a:spAutoFit/>
          </a:bodyPr>
          <a:lstStyle/>
          <a:p>
            <a:pPr marL="12700">
              <a:lnSpc>
                <a:spcPct val="100000"/>
              </a:lnSpc>
            </a:pPr>
            <a:r>
              <a:rPr lang="zh-CN" altLang="en-US" spc="-5" dirty="0"/>
              <a:t>物体检测</a:t>
            </a:r>
            <a:endParaRPr spc="-5" dirty="0"/>
          </a:p>
        </p:txBody>
      </p:sp>
      <p:sp>
        <p:nvSpPr>
          <p:cNvPr id="3" name="object 3"/>
          <p:cNvSpPr txBox="1"/>
          <p:nvPr/>
        </p:nvSpPr>
        <p:spPr>
          <a:xfrm>
            <a:off x="444500" y="4808369"/>
            <a:ext cx="6794500" cy="1723549"/>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5" dirty="0">
                <a:latin typeface="Liberation Sans"/>
                <a:cs typeface="Liberation Sans"/>
              </a:rPr>
              <a:t>一幅图包含多个物体</a:t>
            </a:r>
            <a:r>
              <a:rPr lang="en-US" altLang="zh-CN" sz="2800" spc="-5" dirty="0">
                <a:latin typeface="Liberation Sans"/>
                <a:cs typeface="Liberation Sans"/>
              </a:rPr>
              <a:t>, </a:t>
            </a:r>
            <a:r>
              <a:rPr lang="zh-CN" altLang="en-US" sz="2800" spc="-5" dirty="0">
                <a:latin typeface="Liberation Sans"/>
                <a:cs typeface="Liberation Sans"/>
              </a:rPr>
              <a:t>物体属于多种类别</a:t>
            </a:r>
            <a:endParaRPr lang="en-US" altLang="zh-CN" sz="2800" spc="-5" dirty="0">
              <a:latin typeface="Liberation Sans"/>
              <a:cs typeface="Liberation Sans"/>
            </a:endParaRPr>
          </a:p>
          <a:p>
            <a:pPr marL="228600" indent="-215900">
              <a:lnSpc>
                <a:spcPct val="100000"/>
              </a:lnSpc>
              <a:buSzPct val="44642"/>
              <a:buFont typeface="OpenSymbol"/>
              <a:buChar char="●"/>
              <a:tabLst>
                <a:tab pos="228600" algn="l"/>
              </a:tabLst>
            </a:pPr>
            <a:r>
              <a:rPr lang="en-US" altLang="zh-CN" sz="2800" spc="-5" dirty="0">
                <a:latin typeface="Liberation Sans"/>
                <a:cs typeface="Liberation Sans"/>
              </a:rPr>
              <a:t>R-CNN, Faster R-CNN, Faster R-CNN</a:t>
            </a:r>
          </a:p>
          <a:p>
            <a:pPr marL="228600" indent="-215900">
              <a:lnSpc>
                <a:spcPct val="100000"/>
              </a:lnSpc>
              <a:buSzPct val="44642"/>
              <a:buFont typeface="OpenSymbol"/>
              <a:buChar char="●"/>
              <a:tabLst>
                <a:tab pos="228600" algn="l"/>
              </a:tabLst>
            </a:pPr>
            <a:r>
              <a:rPr lang="en-US" altLang="zh-CN" sz="2800" spc="-5" dirty="0">
                <a:latin typeface="Liberation Sans"/>
                <a:cs typeface="Liberation Sans"/>
              </a:rPr>
              <a:t>YOLO </a:t>
            </a:r>
          </a:p>
          <a:p>
            <a:pPr marL="228600" indent="-215900">
              <a:lnSpc>
                <a:spcPct val="100000"/>
              </a:lnSpc>
              <a:buSzPct val="44642"/>
              <a:buFont typeface="OpenSymbol"/>
              <a:buChar char="●"/>
              <a:tabLst>
                <a:tab pos="228600" algn="l"/>
              </a:tabLst>
            </a:pPr>
            <a:r>
              <a:rPr lang="en-US" altLang="zh-CN" sz="2800" spc="-5" dirty="0">
                <a:latin typeface="Liberation Sans"/>
                <a:cs typeface="Liberation Sans"/>
              </a:rPr>
              <a:t>SSD</a:t>
            </a:r>
          </a:p>
        </p:txBody>
      </p:sp>
      <p:sp>
        <p:nvSpPr>
          <p:cNvPr id="4" name="object 4"/>
          <p:cNvSpPr/>
          <p:nvPr/>
        </p:nvSpPr>
        <p:spPr>
          <a:xfrm>
            <a:off x="1649729" y="1223000"/>
            <a:ext cx="5118110" cy="343028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spc="-30" dirty="0"/>
              <a:t>S</a:t>
            </a:r>
            <a:r>
              <a:rPr dirty="0"/>
              <a:t>e</a:t>
            </a:r>
            <a:r>
              <a:rPr spc="-5" dirty="0"/>
              <a:t>gme</a:t>
            </a:r>
            <a:r>
              <a:rPr dirty="0"/>
              <a:t>n</a:t>
            </a:r>
            <a:r>
              <a:rPr spc="-25" dirty="0"/>
              <a:t>t</a:t>
            </a:r>
            <a:r>
              <a:rPr dirty="0"/>
              <a:t>a</a:t>
            </a:r>
            <a:r>
              <a:rPr spc="-25" dirty="0"/>
              <a:t>t</a:t>
            </a:r>
            <a:r>
              <a:rPr spc="5" dirty="0"/>
              <a:t>i</a:t>
            </a:r>
            <a:r>
              <a:rPr spc="-5" dirty="0"/>
              <a:t>on</a:t>
            </a:r>
            <a:r>
              <a:rPr lang="en-US" spc="-5" dirty="0"/>
              <a:t> : </a:t>
            </a:r>
            <a:endParaRPr spc="-5" dirty="0"/>
          </a:p>
        </p:txBody>
      </p:sp>
      <p:sp>
        <p:nvSpPr>
          <p:cNvPr id="3" name="object 3"/>
          <p:cNvSpPr/>
          <p:nvPr/>
        </p:nvSpPr>
        <p:spPr>
          <a:xfrm>
            <a:off x="307338" y="1704328"/>
            <a:ext cx="2608578" cy="164338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796289" y="1704328"/>
            <a:ext cx="2608578" cy="164338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042918" y="1691649"/>
            <a:ext cx="2608578" cy="164338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474469" y="3492501"/>
            <a:ext cx="5618469" cy="2821938"/>
          </a:xfrm>
          <a:prstGeom prst="rect">
            <a:avLst/>
          </a:prstGeom>
          <a:blipFill>
            <a:blip r:embed="rId6" cstate="print"/>
            <a:stretch>
              <a:fillRect/>
            </a:stretch>
          </a:blipFill>
        </p:spPr>
        <p:txBody>
          <a:bodyPr wrap="square" lIns="0" tIns="0" rIns="0" bIns="0" rtlCol="0"/>
          <a:lstStyle/>
          <a:p>
            <a:endParaRPr/>
          </a:p>
        </p:txBody>
      </p:sp>
      <p:sp>
        <p:nvSpPr>
          <p:cNvPr id="7" name="Rectangle 6">
            <a:extLst>
              <a:ext uri="{FF2B5EF4-FFF2-40B4-BE49-F238E27FC236}">
                <a16:creationId xmlns:a16="http://schemas.microsoft.com/office/drawing/2014/main" id="{6D48BC73-6C0C-4131-8441-E7EDD03AA205}"/>
              </a:ext>
            </a:extLst>
          </p:cNvPr>
          <p:cNvSpPr/>
          <p:nvPr/>
        </p:nvSpPr>
        <p:spPr>
          <a:xfrm>
            <a:off x="381000" y="6211669"/>
            <a:ext cx="4572000" cy="646331"/>
          </a:xfrm>
          <a:prstGeom prst="rect">
            <a:avLst/>
          </a:prstGeom>
        </p:spPr>
        <p:txBody>
          <a:bodyPr>
            <a:spAutoFit/>
          </a:bodyPr>
          <a:lstStyle/>
          <a:p>
            <a:r>
              <a:rPr lang="en-US" dirty="0">
                <a:hlinkClick r:id="rId7"/>
              </a:rPr>
              <a:t>https://people.eecs.berkeley.edu/~jonlong/long_shelhamer_fcn.pdf</a:t>
            </a:r>
            <a:r>
              <a:rPr lang="en-US" dirty="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dirty="0"/>
              <a:t>更多应用领域</a:t>
            </a:r>
            <a:endParaRPr spc="-5" dirty="0"/>
          </a:p>
        </p:txBody>
      </p:sp>
      <p:sp>
        <p:nvSpPr>
          <p:cNvPr id="3" name="object 3"/>
          <p:cNvSpPr txBox="1"/>
          <p:nvPr/>
        </p:nvSpPr>
        <p:spPr>
          <a:xfrm>
            <a:off x="444500" y="1654955"/>
            <a:ext cx="6308090" cy="3862596"/>
          </a:xfrm>
          <a:prstGeom prst="rect">
            <a:avLst/>
          </a:prstGeom>
        </p:spPr>
        <p:txBody>
          <a:bodyPr vert="horz" wrap="square" lIns="0" tIns="0" rIns="0" bIns="0" rtlCol="0">
            <a:spAutoFit/>
          </a:bodyPr>
          <a:lstStyle/>
          <a:p>
            <a:pPr marL="228600" indent="-215900">
              <a:lnSpc>
                <a:spcPct val="100000"/>
              </a:lnSpc>
              <a:buSzPct val="44642"/>
              <a:buFont typeface="OpenSymbol"/>
              <a:buChar char="●"/>
              <a:tabLst>
                <a:tab pos="228600" algn="l"/>
              </a:tabLst>
            </a:pPr>
            <a:r>
              <a:rPr lang="zh-CN" altLang="en-US" sz="2800" spc="-5" dirty="0">
                <a:latin typeface="Liberation Sans"/>
                <a:cs typeface="Liberation Sans"/>
              </a:rPr>
              <a:t>压缩</a:t>
            </a:r>
            <a:endParaRPr sz="2800" dirty="0">
              <a:latin typeface="Liberation Sans"/>
              <a:cs typeface="Liberation Sans"/>
            </a:endParaRPr>
          </a:p>
          <a:p>
            <a:pPr marL="444500" lvl="1" indent="-215900">
              <a:lnSpc>
                <a:spcPct val="100000"/>
              </a:lnSpc>
              <a:spcBef>
                <a:spcPts val="1100"/>
              </a:spcBef>
              <a:buSzPct val="44642"/>
              <a:buFont typeface="OpenSymbol"/>
              <a:buChar char="●"/>
              <a:tabLst>
                <a:tab pos="444500" algn="l"/>
              </a:tabLst>
            </a:pPr>
            <a:r>
              <a:rPr sz="2800" spc="-30" dirty="0">
                <a:latin typeface="Liberation Sans"/>
                <a:cs typeface="Liberation Sans"/>
              </a:rPr>
              <a:t>A</a:t>
            </a:r>
            <a:r>
              <a:rPr sz="2800" spc="-25" dirty="0">
                <a:latin typeface="Liberation Sans"/>
                <a:cs typeface="Liberation Sans"/>
              </a:rPr>
              <a:t>u</a:t>
            </a:r>
            <a:r>
              <a:rPr sz="2800" spc="-10" dirty="0">
                <a:latin typeface="Liberation Sans"/>
                <a:cs typeface="Liberation Sans"/>
              </a:rPr>
              <a:t>t</a:t>
            </a:r>
            <a:r>
              <a:rPr sz="2800" spc="-5" dirty="0">
                <a:latin typeface="Liberation Sans"/>
                <a:cs typeface="Liberation Sans"/>
              </a:rPr>
              <a:t>o</a:t>
            </a:r>
            <a:r>
              <a:rPr sz="2800" spc="5" dirty="0">
                <a:latin typeface="Liberation Sans"/>
                <a:cs typeface="Liberation Sans"/>
              </a:rPr>
              <a:t>-</a:t>
            </a:r>
            <a:r>
              <a:rPr sz="2800" spc="-5" dirty="0">
                <a:latin typeface="Liberation Sans"/>
                <a:cs typeface="Liberation Sans"/>
              </a:rPr>
              <a:t>encode</a:t>
            </a:r>
            <a:r>
              <a:rPr sz="2800" spc="5" dirty="0">
                <a:latin typeface="Liberation Sans"/>
                <a:cs typeface="Liberation Sans"/>
              </a:rPr>
              <a:t>r</a:t>
            </a:r>
            <a:r>
              <a:rPr sz="2800" spc="-15" dirty="0">
                <a:latin typeface="Liberation Sans"/>
                <a:cs typeface="Liberation Sans"/>
              </a:rPr>
              <a:t>s,</a:t>
            </a:r>
            <a:r>
              <a:rPr sz="2800" spc="75" dirty="0">
                <a:latin typeface="Times New Roman"/>
                <a:cs typeface="Times New Roman"/>
              </a:rPr>
              <a:t> </a:t>
            </a:r>
            <a:r>
              <a:rPr sz="2800" spc="-30" dirty="0">
                <a:latin typeface="Liberation Sans"/>
                <a:cs typeface="Liberation Sans"/>
              </a:rPr>
              <a:t>S</a:t>
            </a:r>
            <a:r>
              <a:rPr sz="2800" spc="-5" dirty="0">
                <a:latin typeface="Liberation Sans"/>
                <a:cs typeface="Liberation Sans"/>
              </a:rPr>
              <a:t>e</a:t>
            </a:r>
            <a:r>
              <a:rPr sz="2800" spc="5" dirty="0">
                <a:latin typeface="Liberation Sans"/>
                <a:cs typeface="Liberation Sans"/>
              </a:rPr>
              <a:t>l</a:t>
            </a:r>
            <a:r>
              <a:rPr sz="2800" spc="-10" dirty="0">
                <a:latin typeface="Liberation Sans"/>
                <a:cs typeface="Liberation Sans"/>
              </a:rPr>
              <a:t>f</a:t>
            </a:r>
            <a:r>
              <a:rPr sz="2800" spc="-5" dirty="0">
                <a:latin typeface="Liberation Sans"/>
                <a:cs typeface="Liberation Sans"/>
              </a:rPr>
              <a:t>-o</a:t>
            </a:r>
            <a:r>
              <a:rPr sz="2800" spc="5" dirty="0">
                <a:latin typeface="Liberation Sans"/>
                <a:cs typeface="Liberation Sans"/>
              </a:rPr>
              <a:t>r</a:t>
            </a:r>
            <a:r>
              <a:rPr sz="2800" spc="-5" dirty="0">
                <a:latin typeface="Liberation Sans"/>
                <a:cs typeface="Liberation Sans"/>
              </a:rPr>
              <a:t>gani</a:t>
            </a:r>
            <a:r>
              <a:rPr sz="2800" spc="5" dirty="0">
                <a:latin typeface="Liberation Sans"/>
                <a:cs typeface="Liberation Sans"/>
              </a:rPr>
              <a:t>z</a:t>
            </a:r>
            <a:r>
              <a:rPr sz="2800" spc="-5" dirty="0">
                <a:latin typeface="Liberation Sans"/>
                <a:cs typeface="Liberation Sans"/>
              </a:rPr>
              <a:t>in</a:t>
            </a:r>
            <a:r>
              <a:rPr sz="2800" dirty="0">
                <a:latin typeface="Liberation Sans"/>
                <a:cs typeface="Liberation Sans"/>
              </a:rPr>
              <a:t>g</a:t>
            </a:r>
            <a:r>
              <a:rPr sz="2800" spc="75" dirty="0">
                <a:latin typeface="Times New Roman"/>
                <a:cs typeface="Times New Roman"/>
              </a:rPr>
              <a:t> </a:t>
            </a:r>
            <a:r>
              <a:rPr sz="2800" spc="-5" dirty="0">
                <a:latin typeface="Liberation Sans"/>
                <a:cs typeface="Liberation Sans"/>
              </a:rPr>
              <a:t>maps</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10" dirty="0">
                <a:latin typeface="Liberation Sans"/>
                <a:cs typeface="Liberation Sans"/>
              </a:rPr>
              <a:t>生成图像描述</a:t>
            </a:r>
            <a:r>
              <a:rPr sz="2800" spc="-10" dirty="0">
                <a:latin typeface="Liberation Sans"/>
                <a:cs typeface="Liberation Sans"/>
              </a:rPr>
              <a:t>I</a:t>
            </a:r>
            <a:r>
              <a:rPr sz="2800" spc="-5" dirty="0">
                <a:latin typeface="Liberation Sans"/>
                <a:cs typeface="Liberation Sans"/>
              </a:rPr>
              <a:t>mag</a:t>
            </a:r>
            <a:r>
              <a:rPr sz="2800" dirty="0">
                <a:latin typeface="Liberation Sans"/>
                <a:cs typeface="Liberation Sans"/>
              </a:rPr>
              <a:t>e</a:t>
            </a:r>
            <a:r>
              <a:rPr sz="2800" spc="75" dirty="0">
                <a:latin typeface="Times New Roman"/>
                <a:cs typeface="Times New Roman"/>
              </a:rPr>
              <a:t> </a:t>
            </a:r>
            <a:r>
              <a:rPr sz="2800" spc="-5" dirty="0">
                <a:latin typeface="Liberation Sans"/>
                <a:cs typeface="Liberation Sans"/>
              </a:rPr>
              <a:t>C</a:t>
            </a:r>
            <a:r>
              <a:rPr sz="2800" spc="-10" dirty="0">
                <a:latin typeface="Liberation Sans"/>
                <a:cs typeface="Liberation Sans"/>
              </a:rPr>
              <a:t>a</a:t>
            </a:r>
            <a:r>
              <a:rPr sz="2800" spc="-25" dirty="0">
                <a:latin typeface="Liberation Sans"/>
                <a:cs typeface="Liberation Sans"/>
              </a:rPr>
              <a:t>p</a:t>
            </a:r>
            <a:r>
              <a:rPr sz="2800" spc="-5" dirty="0">
                <a:latin typeface="Liberation Sans"/>
                <a:cs typeface="Liberation Sans"/>
              </a:rPr>
              <a:t>tioning</a:t>
            </a:r>
            <a:endParaRPr sz="2800" dirty="0">
              <a:latin typeface="Liberation Sans"/>
              <a:cs typeface="Liberation Sans"/>
            </a:endParaRPr>
          </a:p>
          <a:p>
            <a:pPr marL="444500" lvl="1" indent="-215900">
              <a:lnSpc>
                <a:spcPct val="100000"/>
              </a:lnSpc>
              <a:spcBef>
                <a:spcPts val="1100"/>
              </a:spcBef>
              <a:buSzPct val="44642"/>
              <a:buFont typeface="OpenSymbol"/>
              <a:buChar char="●"/>
              <a:tabLst>
                <a:tab pos="445134" algn="l"/>
              </a:tabLst>
            </a:pPr>
            <a:r>
              <a:rPr lang="zh-CN" altLang="en-US" sz="2800" spc="-30" dirty="0">
                <a:latin typeface="Liberation Sans"/>
                <a:cs typeface="Liberation Sans"/>
              </a:rPr>
              <a:t>结合递归神经网络</a:t>
            </a:r>
            <a:r>
              <a:rPr lang="en-US" altLang="zh-CN" sz="2800" spc="-30" dirty="0">
                <a:latin typeface="Liberation Sans"/>
                <a:cs typeface="Liberation Sans"/>
              </a:rPr>
              <a:t>NLP</a:t>
            </a:r>
            <a:endParaRPr sz="2800" dirty="0">
              <a:latin typeface="Liberation Sans"/>
              <a:cs typeface="Liberation Sans"/>
            </a:endParaRPr>
          </a:p>
          <a:p>
            <a:pPr marL="228600" indent="-215900">
              <a:lnSpc>
                <a:spcPct val="100000"/>
              </a:lnSpc>
              <a:spcBef>
                <a:spcPts val="1100"/>
              </a:spcBef>
              <a:buSzPct val="44642"/>
              <a:buFont typeface="OpenSymbol"/>
              <a:buChar char="●"/>
              <a:tabLst>
                <a:tab pos="229235" algn="l"/>
              </a:tabLst>
            </a:pPr>
            <a:r>
              <a:rPr lang="zh-CN" altLang="en-US" sz="2800" spc="-10" dirty="0">
                <a:latin typeface="Liberation Sans"/>
                <a:cs typeface="Liberation Sans"/>
              </a:rPr>
              <a:t>图像风格化转移</a:t>
            </a:r>
            <a:r>
              <a:rPr sz="2800" spc="-10" dirty="0">
                <a:latin typeface="Liberation Sans"/>
                <a:cs typeface="Liberation Sans"/>
              </a:rPr>
              <a:t>I</a:t>
            </a:r>
            <a:r>
              <a:rPr sz="2800" spc="-5" dirty="0">
                <a:latin typeface="Liberation Sans"/>
                <a:cs typeface="Liberation Sans"/>
              </a:rPr>
              <a:t>mag</a:t>
            </a:r>
            <a:r>
              <a:rPr sz="2800" dirty="0">
                <a:latin typeface="Liberation Sans"/>
                <a:cs typeface="Liberation Sans"/>
              </a:rPr>
              <a:t>e</a:t>
            </a:r>
            <a:r>
              <a:rPr sz="2800" spc="75" dirty="0">
                <a:latin typeface="Times New Roman"/>
                <a:cs typeface="Times New Roman"/>
              </a:rPr>
              <a:t> </a:t>
            </a:r>
            <a:r>
              <a:rPr sz="2800" spc="-30" dirty="0">
                <a:latin typeface="Liberation Sans"/>
                <a:cs typeface="Liberation Sans"/>
              </a:rPr>
              <a:t>S</a:t>
            </a:r>
            <a:r>
              <a:rPr sz="2800" spc="-10" dirty="0">
                <a:latin typeface="Liberation Sans"/>
                <a:cs typeface="Liberation Sans"/>
              </a:rPr>
              <a:t>t</a:t>
            </a:r>
            <a:r>
              <a:rPr sz="2800" dirty="0">
                <a:latin typeface="Liberation Sans"/>
                <a:cs typeface="Liberation Sans"/>
              </a:rPr>
              <a:t>y</a:t>
            </a:r>
            <a:r>
              <a:rPr sz="2800" spc="5" dirty="0">
                <a:latin typeface="Liberation Sans"/>
                <a:cs typeface="Liberation Sans"/>
              </a:rPr>
              <a:t>l</a:t>
            </a:r>
            <a:r>
              <a:rPr sz="2800" spc="-5" dirty="0">
                <a:latin typeface="Liberation Sans"/>
                <a:cs typeface="Liberation Sans"/>
              </a:rPr>
              <a:t>i</a:t>
            </a:r>
            <a:r>
              <a:rPr sz="2800" spc="5" dirty="0">
                <a:latin typeface="Liberation Sans"/>
                <a:cs typeface="Liberation Sans"/>
              </a:rPr>
              <a:t>z</a:t>
            </a:r>
            <a:r>
              <a:rPr sz="2800" spc="-10" dirty="0">
                <a:latin typeface="Liberation Sans"/>
                <a:cs typeface="Liberation Sans"/>
              </a:rPr>
              <a:t>at</a:t>
            </a:r>
            <a:r>
              <a:rPr sz="2800" spc="5" dirty="0">
                <a:latin typeface="Liberation Sans"/>
                <a:cs typeface="Liberation Sans"/>
              </a:rPr>
              <a:t>i</a:t>
            </a:r>
            <a:r>
              <a:rPr sz="2800" spc="-5" dirty="0">
                <a:latin typeface="Liberation Sans"/>
                <a:cs typeface="Liberation Sans"/>
              </a:rPr>
              <a:t>on</a:t>
            </a:r>
            <a:endParaRPr sz="2800" dirty="0">
              <a:latin typeface="Liberation Sans"/>
              <a:cs typeface="Liberation Sans"/>
            </a:endParaRPr>
          </a:p>
          <a:p>
            <a:pPr marL="228600" indent="-215900">
              <a:lnSpc>
                <a:spcPct val="100000"/>
              </a:lnSpc>
              <a:spcBef>
                <a:spcPts val="1100"/>
              </a:spcBef>
              <a:buSzPct val="44642"/>
              <a:buFont typeface="OpenSymbol"/>
              <a:buChar char="●"/>
              <a:tabLst>
                <a:tab pos="229235" algn="l"/>
              </a:tabLst>
            </a:pPr>
            <a:r>
              <a:rPr lang="zh-CN" altLang="en-US" sz="2800" spc="-5" dirty="0">
                <a:latin typeface="Liberation Sans"/>
                <a:cs typeface="Liberation Sans"/>
              </a:rPr>
              <a:t>基于内容的图像</a:t>
            </a:r>
            <a:r>
              <a:rPr lang="en-US" altLang="zh-CN" sz="2800" spc="-5" dirty="0">
                <a:latin typeface="Liberation Sans"/>
                <a:cs typeface="Liberation Sans"/>
              </a:rPr>
              <a:t>Image Retrieval</a:t>
            </a:r>
            <a:endParaRPr sz="2800" dirty="0">
              <a:latin typeface="Liberation Sans"/>
              <a:cs typeface="Liberation Sans"/>
            </a:endParaRPr>
          </a:p>
          <a:p>
            <a:pPr marL="228600" indent="-215900">
              <a:lnSpc>
                <a:spcPct val="100000"/>
              </a:lnSpc>
              <a:spcBef>
                <a:spcPts val="1090"/>
              </a:spcBef>
              <a:buSzPct val="44642"/>
              <a:buFont typeface="OpenSymbol"/>
              <a:buChar char="●"/>
              <a:tabLst>
                <a:tab pos="229235" algn="l"/>
              </a:tabLst>
            </a:pPr>
            <a:r>
              <a:rPr sz="2800" spc="-10" dirty="0">
                <a:latin typeface="Liberation Sans"/>
                <a:cs typeface="Liberation Sans"/>
              </a:rPr>
              <a:t>...</a:t>
            </a:r>
            <a:endParaRPr sz="2800" dirty="0">
              <a:latin typeface="Liberation Sans"/>
              <a:cs typeface="Liberatio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5" dirty="0"/>
              <a:t>结论</a:t>
            </a:r>
            <a:endParaRPr lang="en-US" spc="-5" dirty="0"/>
          </a:p>
        </p:txBody>
      </p:sp>
      <p:sp>
        <p:nvSpPr>
          <p:cNvPr id="3" name="object 3"/>
          <p:cNvSpPr txBox="1"/>
          <p:nvPr/>
        </p:nvSpPr>
        <p:spPr>
          <a:xfrm>
            <a:off x="444500" y="1654955"/>
            <a:ext cx="7950200" cy="4358116"/>
          </a:xfrm>
          <a:prstGeom prst="rect">
            <a:avLst/>
          </a:prstGeom>
        </p:spPr>
        <p:txBody>
          <a:bodyPr vert="horz" wrap="square" lIns="0" tIns="0" rIns="0" bIns="0" rtlCol="0">
            <a:spAutoFit/>
          </a:bodyPr>
          <a:lstStyle/>
          <a:p>
            <a:pPr marL="228600" marR="5080" indent="-215900">
              <a:lnSpc>
                <a:spcPct val="114900"/>
              </a:lnSpc>
              <a:buSzPct val="44642"/>
              <a:buFont typeface="OpenSymbol"/>
              <a:buChar char="●"/>
              <a:tabLst>
                <a:tab pos="228600" algn="l"/>
              </a:tabLst>
            </a:pPr>
            <a:r>
              <a:rPr lang="zh-CN" altLang="en-US" sz="2800" spc="-30" dirty="0">
                <a:latin typeface="Liberation Sans"/>
                <a:cs typeface="Liberation Sans"/>
              </a:rPr>
              <a:t>更强大</a:t>
            </a:r>
            <a:r>
              <a:rPr lang="en-US" altLang="zh-CN" sz="2800" spc="-30" dirty="0">
                <a:latin typeface="Liberation Sans"/>
                <a:cs typeface="Liberation Sans"/>
              </a:rPr>
              <a:t>, </a:t>
            </a:r>
            <a:r>
              <a:rPr lang="zh-CN" altLang="en-US" sz="2800" spc="-30" dirty="0">
                <a:latin typeface="Liberation Sans"/>
                <a:cs typeface="Liberation Sans"/>
              </a:rPr>
              <a:t>自动从数据学习特征</a:t>
            </a:r>
            <a:r>
              <a:rPr lang="en-US" altLang="zh-CN" sz="2800" spc="-30" dirty="0">
                <a:latin typeface="Liberation Sans"/>
                <a:cs typeface="Liberation Sans"/>
              </a:rPr>
              <a:t>, </a:t>
            </a:r>
            <a:r>
              <a:rPr lang="zh-CN" altLang="en-US" sz="2800" spc="-30" dirty="0">
                <a:latin typeface="Liberation Sans"/>
                <a:cs typeface="Liberation Sans"/>
              </a:rPr>
              <a:t>无需手工提取特征</a:t>
            </a:r>
            <a:endParaRPr lang="en-US" sz="2800" dirty="0">
              <a:latin typeface="Liberation Sans"/>
              <a:cs typeface="Liberation Sans"/>
            </a:endParaRPr>
          </a:p>
          <a:p>
            <a:pPr marL="444500" lvl="1" indent="-215900">
              <a:lnSpc>
                <a:spcPct val="100000"/>
              </a:lnSpc>
              <a:spcBef>
                <a:spcPts val="1100"/>
              </a:spcBef>
              <a:buSzPct val="44642"/>
              <a:buFont typeface="OpenSymbol"/>
              <a:buChar char="●"/>
              <a:tabLst>
                <a:tab pos="444500" algn="l"/>
              </a:tabLst>
            </a:pPr>
            <a:r>
              <a:rPr lang="zh-CN" altLang="en-US" sz="2800" spc="-30" dirty="0">
                <a:latin typeface="Liberation Sans"/>
                <a:cs typeface="Liberation Sans"/>
              </a:rPr>
              <a:t>节约时间</a:t>
            </a:r>
            <a:r>
              <a:rPr lang="en-US" altLang="zh-CN" sz="2800" spc="-30" dirty="0">
                <a:latin typeface="Liberation Sans"/>
                <a:cs typeface="Liberation Sans"/>
              </a:rPr>
              <a:t>, </a:t>
            </a:r>
            <a:r>
              <a:rPr lang="zh-CN" altLang="en-US" sz="2800" spc="-30" dirty="0">
                <a:latin typeface="Liberation Sans"/>
                <a:cs typeface="Liberation Sans"/>
              </a:rPr>
              <a:t>而且更好 </a:t>
            </a:r>
            <a:r>
              <a:rPr lang="en-US" altLang="zh-CN" sz="2800" spc="-30" dirty="0">
                <a:latin typeface="Liberation Sans"/>
                <a:cs typeface="Liberation Sans"/>
              </a:rPr>
              <a:t>(</a:t>
            </a:r>
            <a:r>
              <a:rPr lang="zh-CN" altLang="en-US" sz="2800" spc="-30" dirty="0">
                <a:latin typeface="Liberation Sans"/>
                <a:cs typeface="Liberation Sans"/>
              </a:rPr>
              <a:t>自动提取了空间和图像结合的特征</a:t>
            </a:r>
            <a:r>
              <a:rPr lang="en-US" altLang="zh-CN" sz="2800" spc="-30" dirty="0">
                <a:latin typeface="Liberation Sans"/>
                <a:cs typeface="Liberation Sans"/>
              </a:rPr>
              <a:t>, </a:t>
            </a:r>
            <a:r>
              <a:rPr lang="zh-CN" altLang="en-US" sz="2800" spc="-30" dirty="0">
                <a:latin typeface="Liberation Sans"/>
                <a:cs typeface="Liberation Sans"/>
              </a:rPr>
              <a:t>人脑无法想象</a:t>
            </a:r>
            <a:r>
              <a:rPr lang="en-US" altLang="zh-CN" sz="2800" spc="-30" dirty="0">
                <a:latin typeface="Liberation Sans"/>
                <a:cs typeface="Liberation Sans"/>
              </a:rPr>
              <a:t>)</a:t>
            </a:r>
          </a:p>
          <a:p>
            <a:pPr indent="-228600">
              <a:spcBef>
                <a:spcPts val="1100"/>
              </a:spcBef>
              <a:buSzPct val="44642"/>
              <a:buFont typeface="OpenSymbol"/>
              <a:buChar char="●"/>
              <a:tabLst>
                <a:tab pos="444500" algn="l"/>
              </a:tabLst>
            </a:pPr>
            <a:r>
              <a:rPr lang="zh-CN" altLang="en-US" sz="2800" spc="-5" dirty="0">
                <a:latin typeface="Liberation Sans"/>
                <a:cs typeface="Liberation Sans"/>
              </a:rPr>
              <a:t>更深的网络具有较好的能力</a:t>
            </a:r>
            <a:endParaRPr lang="en-US" sz="2800" dirty="0">
              <a:latin typeface="Liberation Sans"/>
              <a:cs typeface="Liberation Sans"/>
            </a:endParaRPr>
          </a:p>
          <a:p>
            <a:pPr marL="444500" lvl="1" indent="-215900">
              <a:lnSpc>
                <a:spcPct val="100000"/>
              </a:lnSpc>
              <a:spcBef>
                <a:spcPts val="1100"/>
              </a:spcBef>
              <a:buSzPct val="44642"/>
              <a:buFont typeface="OpenSymbol"/>
              <a:buChar char="●"/>
              <a:tabLst>
                <a:tab pos="445134" algn="l"/>
              </a:tabLst>
            </a:pPr>
            <a:r>
              <a:rPr lang="zh-CN" altLang="en-US" sz="2800" spc="-35" dirty="0">
                <a:latin typeface="Liberation Sans"/>
                <a:cs typeface="Liberation Sans"/>
              </a:rPr>
              <a:t>需要防止过拟合</a:t>
            </a:r>
            <a:endParaRPr lang="en-US" sz="2800" dirty="0">
              <a:latin typeface="Liberation Sans"/>
              <a:cs typeface="Liberation Sans"/>
            </a:endParaRPr>
          </a:p>
          <a:p>
            <a:pPr marL="228600" indent="-215900">
              <a:lnSpc>
                <a:spcPct val="100000"/>
              </a:lnSpc>
              <a:spcBef>
                <a:spcPts val="1100"/>
              </a:spcBef>
              <a:buSzPct val="44642"/>
              <a:buFont typeface="OpenSymbol"/>
              <a:buChar char="●"/>
              <a:tabLst>
                <a:tab pos="229235" algn="l"/>
              </a:tabLst>
            </a:pPr>
            <a:r>
              <a:rPr lang="zh-CN" altLang="en-US" sz="2800" spc="-5" dirty="0">
                <a:latin typeface="Liberation Sans"/>
                <a:cs typeface="Liberation Sans"/>
              </a:rPr>
              <a:t>更大的数据量</a:t>
            </a:r>
            <a:endParaRPr lang="en-US" sz="2800" dirty="0">
              <a:latin typeface="Liberation Sans"/>
              <a:cs typeface="Liberation Sans"/>
            </a:endParaRPr>
          </a:p>
          <a:p>
            <a:pPr marL="444500" lvl="1" indent="-215900">
              <a:lnSpc>
                <a:spcPct val="100000"/>
              </a:lnSpc>
              <a:spcBef>
                <a:spcPts val="1100"/>
              </a:spcBef>
              <a:buSzPct val="44642"/>
              <a:buFont typeface="OpenSymbol"/>
              <a:buChar char="●"/>
              <a:tabLst>
                <a:tab pos="445134" algn="l"/>
              </a:tabLst>
            </a:pPr>
            <a:r>
              <a:rPr lang="zh-CN" altLang="en-US" sz="2800" spc="-5" dirty="0">
                <a:latin typeface="Liberation Sans"/>
                <a:cs typeface="Liberation Sans"/>
              </a:rPr>
              <a:t>数据质量</a:t>
            </a:r>
            <a:endParaRPr lang="en-US" sz="2800" dirty="0">
              <a:latin typeface="Liberation Sans"/>
              <a:cs typeface="Liberation Sans"/>
            </a:endParaRPr>
          </a:p>
          <a:p>
            <a:pPr marL="444500" lvl="1" indent="-215900">
              <a:lnSpc>
                <a:spcPct val="100000"/>
              </a:lnSpc>
              <a:spcBef>
                <a:spcPts val="1090"/>
              </a:spcBef>
              <a:buSzPct val="44642"/>
              <a:buFont typeface="OpenSymbol"/>
              <a:buChar char="●"/>
              <a:tabLst>
                <a:tab pos="445134" algn="l"/>
              </a:tabLst>
            </a:pPr>
            <a:r>
              <a:rPr lang="zh-CN" altLang="en-US" sz="2800" spc="-35" dirty="0">
                <a:latin typeface="Liberation Sans"/>
                <a:cs typeface="Liberation Sans"/>
              </a:rPr>
              <a:t>数据标注</a:t>
            </a:r>
            <a:endParaRPr lang="en-US" sz="2800" dirty="0">
              <a:latin typeface="Liberation Sans"/>
              <a:cs typeface="Liberatio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21681"/>
            <a:ext cx="7886700" cy="1325563"/>
          </a:xfrm>
        </p:spPr>
        <p:txBody>
          <a:bodyPr/>
          <a:lstStyle/>
          <a:p>
            <a:r>
              <a:rPr lang="zh-CN" altLang="en-US" dirty="0"/>
              <a:t>机器学习 </a:t>
            </a:r>
            <a:r>
              <a:rPr lang="en-US" altLang="zh-TW" dirty="0"/>
              <a:t>≈ </a:t>
            </a:r>
            <a:r>
              <a:rPr lang="zh-CN" altLang="en-US" dirty="0"/>
              <a:t>构建一个函数</a:t>
            </a:r>
            <a:endParaRPr lang="zh-TW" altLang="en-US" dirty="0"/>
          </a:p>
        </p:txBody>
      </p:sp>
      <p:sp>
        <p:nvSpPr>
          <p:cNvPr id="3" name="內容版面配置區 2"/>
          <p:cNvSpPr>
            <a:spLocks noGrp="1"/>
          </p:cNvSpPr>
          <p:nvPr>
            <p:ph sz="quarter" idx="1"/>
          </p:nvPr>
        </p:nvSpPr>
        <p:spPr>
          <a:xfrm>
            <a:off x="628650" y="1219200"/>
            <a:ext cx="7886700" cy="4957763"/>
          </a:xfrm>
        </p:spPr>
        <p:txBody>
          <a:bodyPr>
            <a:normAutofit/>
          </a:bodyPr>
          <a:lstStyle/>
          <a:p>
            <a:r>
              <a:rPr lang="zh-CN" altLang="en-US" sz="3600" dirty="0"/>
              <a:t>语音识别</a:t>
            </a:r>
            <a:endParaRPr lang="en-US" altLang="zh-TW" sz="3600" dirty="0"/>
          </a:p>
          <a:p>
            <a:endParaRPr lang="en-US" altLang="zh-TW" sz="3600" dirty="0"/>
          </a:p>
          <a:p>
            <a:endParaRPr lang="zh-TW" altLang="en-US" sz="3600" dirty="0"/>
          </a:p>
        </p:txBody>
      </p:sp>
      <p:graphicFrame>
        <p:nvGraphicFramePr>
          <p:cNvPr id="4" name="Object 12"/>
          <p:cNvGraphicFramePr>
            <a:graphicFrameLocks noChangeAspect="1"/>
          </p:cNvGraphicFramePr>
          <p:nvPr>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2119"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人工智能</a:t>
            </a:r>
            <a:r>
              <a:rPr lang="en-US" altLang="zh-TW" sz="2800" dirty="0"/>
              <a:t>”</a:t>
            </a:r>
            <a:endParaRPr lang="zh-TW" altLang="en-US" sz="2800" dirty="0"/>
          </a:p>
        </p:txBody>
      </p:sp>
      <p:pic>
        <p:nvPicPr>
          <p:cNvPr id="13" name="Picture 12">
            <a:extLst>
              <a:ext uri="{FF2B5EF4-FFF2-40B4-BE49-F238E27FC236}">
                <a16:creationId xmlns:a16="http://schemas.microsoft.com/office/drawing/2014/main" id="{A488052B-8816-474B-9058-166C9290C4C7}"/>
              </a:ext>
            </a:extLst>
          </p:cNvPr>
          <p:cNvPicPr>
            <a:picLocks noChangeAspect="1"/>
          </p:cNvPicPr>
          <p:nvPr/>
        </p:nvPicPr>
        <p:blipFill>
          <a:blip r:embed="rId5"/>
          <a:stretch>
            <a:fillRect/>
          </a:stretch>
        </p:blipFill>
        <p:spPr>
          <a:xfrm>
            <a:off x="2933014" y="1731791"/>
            <a:ext cx="1895475" cy="657225"/>
          </a:xfrm>
          <a:prstGeom prst="rect">
            <a:avLst/>
          </a:prstGeom>
        </p:spPr>
      </p:pic>
    </p:spTree>
    <p:extLst>
      <p:ext uri="{BB962C8B-B14F-4D97-AF65-F5344CB8AC3E}">
        <p14:creationId xmlns:p14="http://schemas.microsoft.com/office/powerpoint/2010/main" val="1999908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BE5A-B725-473A-AF7D-93BA726796B2}"/>
              </a:ext>
            </a:extLst>
          </p:cNvPr>
          <p:cNvSpPr>
            <a:spLocks noGrp="1"/>
          </p:cNvSpPr>
          <p:nvPr>
            <p:ph type="ctrTitle"/>
          </p:nvPr>
        </p:nvSpPr>
        <p:spPr/>
        <p:txBody>
          <a:bodyPr/>
          <a:lstStyle/>
          <a:p>
            <a:r>
              <a:rPr lang="zh-CN" altLang="en-US" dirty="0"/>
              <a:t>准备开发环境</a:t>
            </a:r>
            <a:endParaRPr lang="en-US" dirty="0"/>
          </a:p>
        </p:txBody>
      </p:sp>
      <p:sp>
        <p:nvSpPr>
          <p:cNvPr id="3" name="Subtitle 2">
            <a:extLst>
              <a:ext uri="{FF2B5EF4-FFF2-40B4-BE49-F238E27FC236}">
                <a16:creationId xmlns:a16="http://schemas.microsoft.com/office/drawing/2014/main" id="{C7109BA6-F540-4AD2-B183-7952DBC82C0D}"/>
              </a:ext>
            </a:extLst>
          </p:cNvPr>
          <p:cNvSpPr>
            <a:spLocks noGrp="1"/>
          </p:cNvSpPr>
          <p:nvPr>
            <p:ph type="subTitle" idx="1"/>
          </p:nvPr>
        </p:nvSpPr>
        <p:spPr/>
        <p:txBody>
          <a:bodyPr/>
          <a:lstStyle/>
          <a:p>
            <a:r>
              <a:rPr lang="en-US" dirty="0">
                <a:hlinkClick r:id="rId2"/>
              </a:rPr>
              <a:t>http://47.94.6.102/DeepLearningCV1/course-info/blob/master/README.md</a:t>
            </a:r>
            <a:r>
              <a:rPr lang="en-US" dirty="0"/>
              <a:t> </a:t>
            </a:r>
          </a:p>
        </p:txBody>
      </p:sp>
    </p:spTree>
    <p:extLst>
      <p:ext uri="{BB962C8B-B14F-4D97-AF65-F5344CB8AC3E}">
        <p14:creationId xmlns:p14="http://schemas.microsoft.com/office/powerpoint/2010/main" val="2434013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3DE7-3F69-4021-94E2-A5DE40956AEA}"/>
              </a:ext>
            </a:extLst>
          </p:cNvPr>
          <p:cNvSpPr>
            <a:spLocks noGrp="1"/>
          </p:cNvSpPr>
          <p:nvPr>
            <p:ph type="title"/>
          </p:nvPr>
        </p:nvSpPr>
        <p:spPr/>
        <p:txBody>
          <a:bodyPr/>
          <a:lstStyle/>
          <a:p>
            <a:r>
              <a:rPr lang="en-US" dirty="0"/>
              <a:t>GPU </a:t>
            </a:r>
            <a:r>
              <a:rPr lang="zh-CN" altLang="en-US" dirty="0"/>
              <a:t>设置</a:t>
            </a:r>
            <a:endParaRPr lang="en-US" dirty="0"/>
          </a:p>
        </p:txBody>
      </p:sp>
      <p:sp>
        <p:nvSpPr>
          <p:cNvPr id="3" name="Text Placeholder 2">
            <a:extLst>
              <a:ext uri="{FF2B5EF4-FFF2-40B4-BE49-F238E27FC236}">
                <a16:creationId xmlns:a16="http://schemas.microsoft.com/office/drawing/2014/main" id="{F277449D-B8CE-4CF7-91EC-A284B1EA84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82515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C1E59-7239-4EA8-875D-6340B301D050}"/>
              </a:ext>
            </a:extLst>
          </p:cNvPr>
          <p:cNvSpPr>
            <a:spLocks noGrp="1"/>
          </p:cNvSpPr>
          <p:nvPr>
            <p:ph type="title"/>
          </p:nvPr>
        </p:nvSpPr>
        <p:spPr/>
        <p:txBody>
          <a:bodyPr/>
          <a:lstStyle/>
          <a:p>
            <a:r>
              <a:rPr lang="en-US" altLang="zh-CN" dirty="0"/>
              <a:t>1. </a:t>
            </a:r>
            <a:r>
              <a:rPr lang="zh-CN" altLang="en-US" dirty="0"/>
              <a:t>你的电脑有没有</a:t>
            </a:r>
            <a:r>
              <a:rPr lang="en-US" altLang="zh-CN" dirty="0"/>
              <a:t>GPU</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7815FD76-7FAB-4182-BC1E-1115F4B2F45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220" y="1825625"/>
            <a:ext cx="6571559" cy="4351338"/>
          </a:xfrm>
        </p:spPr>
      </p:pic>
    </p:spTree>
    <p:extLst>
      <p:ext uri="{BB962C8B-B14F-4D97-AF65-F5344CB8AC3E}">
        <p14:creationId xmlns:p14="http://schemas.microsoft.com/office/powerpoint/2010/main" val="2249176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0002-68A6-463A-B5A9-3C52A46719D4}"/>
              </a:ext>
            </a:extLst>
          </p:cNvPr>
          <p:cNvSpPr>
            <a:spLocks noGrp="1"/>
          </p:cNvSpPr>
          <p:nvPr>
            <p:ph type="title"/>
          </p:nvPr>
        </p:nvSpPr>
        <p:spPr>
          <a:xfrm>
            <a:off x="228600" y="0"/>
            <a:ext cx="7886700" cy="1325563"/>
          </a:xfrm>
        </p:spPr>
        <p:txBody>
          <a:bodyPr>
            <a:normAutofit fontScale="90000"/>
          </a:bodyPr>
          <a:lstStyle/>
          <a:p>
            <a:r>
              <a:rPr lang="en-US" altLang="zh-CN" dirty="0"/>
              <a:t>2. </a:t>
            </a:r>
            <a:r>
              <a:rPr lang="zh-CN" altLang="en-US" dirty="0"/>
              <a:t>下载驱动程序</a:t>
            </a:r>
            <a:r>
              <a:rPr lang="en-US" altLang="zh-CN" dirty="0"/>
              <a:t>:</a:t>
            </a:r>
            <a:br>
              <a:rPr lang="en-US" altLang="zh-CN" dirty="0"/>
            </a:br>
            <a:r>
              <a:rPr lang="en-US" altLang="zh-CN" dirty="0"/>
              <a:t> </a:t>
            </a:r>
            <a:r>
              <a:rPr lang="en-US" dirty="0">
                <a:hlinkClick r:id="rId2"/>
              </a:rPr>
              <a:t>https://www.geforce.com/drivers</a:t>
            </a:r>
            <a:br>
              <a:rPr lang="en-US" dirty="0"/>
            </a:b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4E44A161-4D8A-424B-A4AF-2735E255193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914400"/>
            <a:ext cx="8686800" cy="5787621"/>
          </a:xfrm>
          <a:prstGeom prst="rect">
            <a:avLst/>
          </a:prstGeom>
        </p:spPr>
      </p:pic>
    </p:spTree>
    <p:extLst>
      <p:ext uri="{BB962C8B-B14F-4D97-AF65-F5344CB8AC3E}">
        <p14:creationId xmlns:p14="http://schemas.microsoft.com/office/powerpoint/2010/main" val="1997285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D2F69-7F2D-4307-8C36-92474504F0A6}"/>
              </a:ext>
            </a:extLst>
          </p:cNvPr>
          <p:cNvSpPr>
            <a:spLocks noGrp="1"/>
          </p:cNvSpPr>
          <p:nvPr>
            <p:ph type="title"/>
          </p:nvPr>
        </p:nvSpPr>
        <p:spPr/>
        <p:txBody>
          <a:bodyPr>
            <a:normAutofit fontScale="90000"/>
          </a:bodyPr>
          <a:lstStyle/>
          <a:p>
            <a:r>
              <a:rPr lang="en-US" altLang="zh-CN" dirty="0"/>
              <a:t>2. </a:t>
            </a:r>
            <a:r>
              <a:rPr lang="zh-CN" altLang="en-US" dirty="0"/>
              <a:t>下载驱动程序</a:t>
            </a:r>
            <a:r>
              <a:rPr lang="en-US" altLang="zh-CN" dirty="0"/>
              <a:t>:</a:t>
            </a:r>
            <a:br>
              <a:rPr lang="en-US" altLang="zh-CN" dirty="0"/>
            </a:br>
            <a:r>
              <a:rPr lang="en-US" altLang="zh-CN" dirty="0"/>
              <a:t> </a:t>
            </a:r>
            <a:r>
              <a:rPr lang="en-US" dirty="0">
                <a:hlinkClick r:id="rId2"/>
              </a:rPr>
              <a:t>https://www.geforce.com/drivers</a:t>
            </a:r>
            <a:br>
              <a:rPr lang="en-US" dirty="0"/>
            </a:b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E4F3E219-5343-4C20-8EA8-91E9E76C654A}"/>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77738" y="1825625"/>
            <a:ext cx="6788524" cy="4351338"/>
          </a:xfrm>
        </p:spPr>
      </p:pic>
    </p:spTree>
    <p:extLst>
      <p:ext uri="{BB962C8B-B14F-4D97-AF65-F5344CB8AC3E}">
        <p14:creationId xmlns:p14="http://schemas.microsoft.com/office/powerpoint/2010/main" val="673761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A7BE-11C9-48FB-9FC9-0029854D45CF}"/>
              </a:ext>
            </a:extLst>
          </p:cNvPr>
          <p:cNvSpPr>
            <a:spLocks noGrp="1"/>
          </p:cNvSpPr>
          <p:nvPr>
            <p:ph type="title"/>
          </p:nvPr>
        </p:nvSpPr>
        <p:spPr>
          <a:xfrm>
            <a:off x="228600" y="-146057"/>
            <a:ext cx="7886700" cy="1325563"/>
          </a:xfrm>
        </p:spPr>
        <p:txBody>
          <a:bodyPr>
            <a:normAutofit/>
          </a:bodyPr>
          <a:lstStyle/>
          <a:p>
            <a:r>
              <a:rPr lang="en-US" altLang="zh-CN" dirty="0"/>
              <a:t>2.</a:t>
            </a:r>
            <a:r>
              <a:rPr lang="zh-CN" altLang="en-US" dirty="0"/>
              <a:t>下载安装驱动程序</a:t>
            </a:r>
            <a:endParaRPr lang="en-US" dirty="0"/>
          </a:p>
        </p:txBody>
      </p:sp>
      <p:sp>
        <p:nvSpPr>
          <p:cNvPr id="3" name="Content Placeholder 2">
            <a:extLst>
              <a:ext uri="{FF2B5EF4-FFF2-40B4-BE49-F238E27FC236}">
                <a16:creationId xmlns:a16="http://schemas.microsoft.com/office/drawing/2014/main" id="{D479F705-4135-44BC-B5E5-B8968A7195E7}"/>
              </a:ext>
            </a:extLst>
          </p:cNvPr>
          <p:cNvSpPr>
            <a:spLocks noGrp="1"/>
          </p:cNvSpPr>
          <p:nvPr>
            <p:ph idx="1"/>
          </p:nvPr>
        </p:nvSpPr>
        <p:spPr>
          <a:xfrm>
            <a:off x="628650" y="1825624"/>
            <a:ext cx="7886700" cy="4803775"/>
          </a:xfrm>
        </p:spPr>
        <p:txBody>
          <a:bodyPr>
            <a:normAutofit fontScale="77500" lnSpcReduction="2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在</a:t>
            </a:r>
            <a:r>
              <a:rPr lang="en-US" altLang="zh-CN" dirty="0"/>
              <a:t>windows</a:t>
            </a:r>
            <a:r>
              <a:rPr lang="zh-CN" altLang="en-US" dirty="0"/>
              <a:t>上面安装驱动的例子</a:t>
            </a:r>
            <a:r>
              <a:rPr lang="en-US" altLang="zh-CN" dirty="0"/>
              <a:t>:</a:t>
            </a:r>
          </a:p>
          <a:p>
            <a:r>
              <a:rPr lang="en-US" altLang="zh-CN" dirty="0"/>
              <a:t> https://nvidia.custhelp.com/app/answers/detail/a_id/2900/related/1/session/L2F2LzEvdGltZS8xNTUxNTYwNzQ1L3NpZC9mVUZKdnlWcDNIQVlJbERXa1o0VmtsRlpSS01UeUdCVmR2U2U1bEJuXzd3NnNFaFZDcF82M3RoU1E1bzBaNldmbmpQN0NTTTNzeUFSQXA2d2hGJTdFa0wlN0U2QkVpTzV2b3NDOUc4TW1ad3RVR3g2ejNHQ21JYm80TXB3JTIxJTIx  </a:t>
            </a:r>
          </a:p>
        </p:txBody>
      </p:sp>
      <p:pic>
        <p:nvPicPr>
          <p:cNvPr id="6" name="Picture 5">
            <a:extLst>
              <a:ext uri="{FF2B5EF4-FFF2-40B4-BE49-F238E27FC236}">
                <a16:creationId xmlns:a16="http://schemas.microsoft.com/office/drawing/2014/main" id="{2DA0ED40-1253-433E-BB4F-5D49A2154B54}"/>
              </a:ext>
            </a:extLst>
          </p:cNvPr>
          <p:cNvPicPr>
            <a:picLocks noChangeAspect="1"/>
          </p:cNvPicPr>
          <p:nvPr/>
        </p:nvPicPr>
        <p:blipFill>
          <a:blip r:embed="rId2"/>
          <a:stretch>
            <a:fillRect/>
          </a:stretch>
        </p:blipFill>
        <p:spPr>
          <a:xfrm>
            <a:off x="204298" y="914400"/>
            <a:ext cx="8245664" cy="4024759"/>
          </a:xfrm>
          <a:prstGeom prst="rect">
            <a:avLst/>
          </a:prstGeom>
        </p:spPr>
      </p:pic>
    </p:spTree>
    <p:extLst>
      <p:ext uri="{BB962C8B-B14F-4D97-AF65-F5344CB8AC3E}">
        <p14:creationId xmlns:p14="http://schemas.microsoft.com/office/powerpoint/2010/main" val="2015748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FFF2-7F17-426A-82E1-CE07540A2703}"/>
              </a:ext>
            </a:extLst>
          </p:cNvPr>
          <p:cNvSpPr>
            <a:spLocks noGrp="1"/>
          </p:cNvSpPr>
          <p:nvPr>
            <p:ph type="title"/>
          </p:nvPr>
        </p:nvSpPr>
        <p:spPr/>
        <p:txBody>
          <a:bodyPr/>
          <a:lstStyle/>
          <a:p>
            <a:r>
              <a:rPr lang="en-US" altLang="zh-CN" dirty="0"/>
              <a:t>3. </a:t>
            </a:r>
            <a:r>
              <a:rPr lang="zh-CN" altLang="en-US" dirty="0"/>
              <a:t>重启电脑以后检查</a:t>
            </a:r>
            <a:r>
              <a:rPr lang="en-US" altLang="zh-CN" dirty="0"/>
              <a:t>GPU</a:t>
            </a:r>
            <a:r>
              <a:rPr lang="zh-CN" altLang="en-US" dirty="0"/>
              <a:t>是否工作</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A5156B4A-587A-4C25-B454-32C84E39C25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71800" y="1752600"/>
            <a:ext cx="2499886" cy="4351338"/>
          </a:xfrm>
        </p:spPr>
      </p:pic>
    </p:spTree>
    <p:extLst>
      <p:ext uri="{BB962C8B-B14F-4D97-AF65-F5344CB8AC3E}">
        <p14:creationId xmlns:p14="http://schemas.microsoft.com/office/powerpoint/2010/main" val="496949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FFF2-7F17-426A-82E1-CE07540A2703}"/>
              </a:ext>
            </a:extLst>
          </p:cNvPr>
          <p:cNvSpPr>
            <a:spLocks noGrp="1"/>
          </p:cNvSpPr>
          <p:nvPr>
            <p:ph type="title"/>
          </p:nvPr>
        </p:nvSpPr>
        <p:spPr/>
        <p:txBody>
          <a:bodyPr/>
          <a:lstStyle/>
          <a:p>
            <a:r>
              <a:rPr lang="en-US" altLang="zh-CN" dirty="0"/>
              <a:t>3. </a:t>
            </a:r>
            <a:r>
              <a:rPr lang="zh-CN" altLang="en-US" dirty="0"/>
              <a:t>重启电脑以后检查</a:t>
            </a:r>
            <a:r>
              <a:rPr lang="en-US" altLang="zh-CN" dirty="0"/>
              <a:t>GPU</a:t>
            </a:r>
            <a:r>
              <a:rPr lang="zh-CN" altLang="en-US" dirty="0"/>
              <a:t>是否工作</a:t>
            </a:r>
            <a:endParaRPr lang="en-US" dirty="0"/>
          </a:p>
        </p:txBody>
      </p:sp>
      <p:pic>
        <p:nvPicPr>
          <p:cNvPr id="7" name="Content Placeholder 6" descr="A screenshot of text&#10;&#10;Description automatically generated">
            <a:extLst>
              <a:ext uri="{FF2B5EF4-FFF2-40B4-BE49-F238E27FC236}">
                <a16:creationId xmlns:a16="http://schemas.microsoft.com/office/drawing/2014/main" id="{50CD3949-5B4B-449C-B125-B2899FCBAE5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2368" y="1825625"/>
            <a:ext cx="4899264" cy="4351338"/>
          </a:xfrm>
        </p:spPr>
      </p:pic>
    </p:spTree>
    <p:extLst>
      <p:ext uri="{BB962C8B-B14F-4D97-AF65-F5344CB8AC3E}">
        <p14:creationId xmlns:p14="http://schemas.microsoft.com/office/powerpoint/2010/main" val="82592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2E84-B2E7-414F-80EC-24F2976F064E}"/>
              </a:ext>
            </a:extLst>
          </p:cNvPr>
          <p:cNvSpPr>
            <a:spLocks noGrp="1"/>
          </p:cNvSpPr>
          <p:nvPr>
            <p:ph type="title"/>
          </p:nvPr>
        </p:nvSpPr>
        <p:spPr/>
        <p:txBody>
          <a:bodyPr/>
          <a:lstStyle/>
          <a:p>
            <a:r>
              <a:rPr lang="en-US" altLang="zh-CN" dirty="0"/>
              <a:t>4. </a:t>
            </a:r>
            <a:r>
              <a:rPr lang="zh-CN" altLang="en-US" dirty="0"/>
              <a:t>下载安装</a:t>
            </a:r>
            <a:r>
              <a:rPr lang="en-US" altLang="zh-CN" dirty="0"/>
              <a:t>CUDA</a:t>
            </a:r>
            <a:endParaRPr lang="en-US" dirty="0"/>
          </a:p>
        </p:txBody>
      </p:sp>
      <p:sp>
        <p:nvSpPr>
          <p:cNvPr id="3" name="Content Placeholder 2">
            <a:extLst>
              <a:ext uri="{FF2B5EF4-FFF2-40B4-BE49-F238E27FC236}">
                <a16:creationId xmlns:a16="http://schemas.microsoft.com/office/drawing/2014/main" id="{64B39838-B32C-431D-A056-6FD6E0B6B98E}"/>
              </a:ext>
            </a:extLst>
          </p:cNvPr>
          <p:cNvSpPr>
            <a:spLocks noGrp="1"/>
          </p:cNvSpPr>
          <p:nvPr>
            <p:ph idx="1"/>
          </p:nvPr>
        </p:nvSpPr>
        <p:spPr/>
        <p:txBody>
          <a:bodyPr/>
          <a:lstStyle/>
          <a:p>
            <a:r>
              <a:rPr lang="en-US" altLang="zh-CN" dirty="0">
                <a:hlinkClick r:id="rId2"/>
              </a:rPr>
              <a:t>https://developer.nvidia.com/cuda-downloads</a:t>
            </a:r>
            <a:r>
              <a:rPr lang="en-US" altLang="zh-CN" dirty="0"/>
              <a:t> </a:t>
            </a:r>
          </a:p>
          <a:p>
            <a:endParaRPr lang="en-US" dirty="0"/>
          </a:p>
        </p:txBody>
      </p:sp>
      <p:pic>
        <p:nvPicPr>
          <p:cNvPr id="4" name="Picture 3">
            <a:extLst>
              <a:ext uri="{FF2B5EF4-FFF2-40B4-BE49-F238E27FC236}">
                <a16:creationId xmlns:a16="http://schemas.microsoft.com/office/drawing/2014/main" id="{F502A647-6FE1-4AA1-8A34-13F4DFDB8FA4}"/>
              </a:ext>
            </a:extLst>
          </p:cNvPr>
          <p:cNvPicPr>
            <a:picLocks noChangeAspect="1"/>
          </p:cNvPicPr>
          <p:nvPr/>
        </p:nvPicPr>
        <p:blipFill>
          <a:blip r:embed="rId3"/>
          <a:stretch>
            <a:fillRect/>
          </a:stretch>
        </p:blipFill>
        <p:spPr>
          <a:xfrm>
            <a:off x="396768" y="2438400"/>
            <a:ext cx="8350464" cy="4267612"/>
          </a:xfrm>
          <a:prstGeom prst="rect">
            <a:avLst/>
          </a:prstGeom>
        </p:spPr>
      </p:pic>
    </p:spTree>
    <p:extLst>
      <p:ext uri="{BB962C8B-B14F-4D97-AF65-F5344CB8AC3E}">
        <p14:creationId xmlns:p14="http://schemas.microsoft.com/office/powerpoint/2010/main" val="1653088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2E84-B2E7-414F-80EC-24F2976F064E}"/>
              </a:ext>
            </a:extLst>
          </p:cNvPr>
          <p:cNvSpPr>
            <a:spLocks noGrp="1"/>
          </p:cNvSpPr>
          <p:nvPr>
            <p:ph type="title"/>
          </p:nvPr>
        </p:nvSpPr>
        <p:spPr/>
        <p:txBody>
          <a:bodyPr/>
          <a:lstStyle/>
          <a:p>
            <a:r>
              <a:rPr lang="en-US" altLang="zh-CN" dirty="0"/>
              <a:t>4. </a:t>
            </a:r>
            <a:r>
              <a:rPr lang="zh-CN" altLang="en-US" dirty="0"/>
              <a:t>下载安装</a:t>
            </a:r>
            <a:r>
              <a:rPr lang="en-US" altLang="zh-CN" dirty="0"/>
              <a:t>CUDA (</a:t>
            </a:r>
            <a:r>
              <a:rPr lang="zh-CN" altLang="en-US" dirty="0"/>
              <a:t>以我的电脑为例</a:t>
            </a:r>
            <a:r>
              <a:rPr lang="en-US" altLang="zh-CN" dirty="0"/>
              <a:t>)</a:t>
            </a:r>
            <a:endParaRPr lang="en-US" dirty="0"/>
          </a:p>
        </p:txBody>
      </p:sp>
      <p:sp>
        <p:nvSpPr>
          <p:cNvPr id="3" name="Content Placeholder 2">
            <a:extLst>
              <a:ext uri="{FF2B5EF4-FFF2-40B4-BE49-F238E27FC236}">
                <a16:creationId xmlns:a16="http://schemas.microsoft.com/office/drawing/2014/main" id="{64B39838-B32C-431D-A056-6FD6E0B6B98E}"/>
              </a:ext>
            </a:extLst>
          </p:cNvPr>
          <p:cNvSpPr>
            <a:spLocks noGrp="1"/>
          </p:cNvSpPr>
          <p:nvPr>
            <p:ph idx="1"/>
          </p:nvPr>
        </p:nvSpPr>
        <p:spPr/>
        <p:txBody>
          <a:bodyPr/>
          <a:lstStyle/>
          <a:p>
            <a:r>
              <a:rPr lang="en-US" altLang="zh-CN" dirty="0">
                <a:hlinkClick r:id="rId2"/>
              </a:rPr>
              <a:t>https://developer.nvidia.com/cuda-downloads</a:t>
            </a:r>
            <a:r>
              <a:rPr lang="en-US" altLang="zh-CN" dirty="0"/>
              <a:t> </a:t>
            </a:r>
          </a:p>
          <a:p>
            <a:endParaRPr lang="en-US" dirty="0"/>
          </a:p>
        </p:txBody>
      </p:sp>
      <p:pic>
        <p:nvPicPr>
          <p:cNvPr id="10" name="Picture 9">
            <a:extLst>
              <a:ext uri="{FF2B5EF4-FFF2-40B4-BE49-F238E27FC236}">
                <a16:creationId xmlns:a16="http://schemas.microsoft.com/office/drawing/2014/main" id="{851263DA-7DFC-439D-85C6-316EF23CDB86}"/>
              </a:ext>
            </a:extLst>
          </p:cNvPr>
          <p:cNvPicPr>
            <a:picLocks noChangeAspect="1"/>
          </p:cNvPicPr>
          <p:nvPr/>
        </p:nvPicPr>
        <p:blipFill>
          <a:blip r:embed="rId3"/>
          <a:stretch>
            <a:fillRect/>
          </a:stretch>
        </p:blipFill>
        <p:spPr>
          <a:xfrm>
            <a:off x="914400" y="2438400"/>
            <a:ext cx="7239000" cy="5280910"/>
          </a:xfrm>
          <a:prstGeom prst="rect">
            <a:avLst/>
          </a:prstGeom>
        </p:spPr>
      </p:pic>
    </p:spTree>
    <p:extLst>
      <p:ext uri="{BB962C8B-B14F-4D97-AF65-F5344CB8AC3E}">
        <p14:creationId xmlns:p14="http://schemas.microsoft.com/office/powerpoint/2010/main" val="303070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21681"/>
            <a:ext cx="7886700" cy="1325563"/>
          </a:xfrm>
        </p:spPr>
        <p:txBody>
          <a:bodyPr/>
          <a:lstStyle/>
          <a:p>
            <a:r>
              <a:rPr lang="zh-CN" altLang="en-US" dirty="0"/>
              <a:t>机器学习 </a:t>
            </a:r>
            <a:r>
              <a:rPr lang="en-US" altLang="zh-TW" dirty="0"/>
              <a:t>≈ </a:t>
            </a:r>
            <a:r>
              <a:rPr lang="zh-CN" altLang="en-US" dirty="0"/>
              <a:t>构建一个函数</a:t>
            </a:r>
            <a:endParaRPr lang="zh-TW" altLang="en-US" dirty="0"/>
          </a:p>
        </p:txBody>
      </p:sp>
      <p:sp>
        <p:nvSpPr>
          <p:cNvPr id="3" name="內容版面配置區 2"/>
          <p:cNvSpPr>
            <a:spLocks noGrp="1"/>
          </p:cNvSpPr>
          <p:nvPr>
            <p:ph sz="quarter" idx="1"/>
          </p:nvPr>
        </p:nvSpPr>
        <p:spPr>
          <a:xfrm>
            <a:off x="628650" y="1219200"/>
            <a:ext cx="7886700" cy="4957763"/>
          </a:xfrm>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endParaRPr lang="zh-TW" altLang="en-US" sz="3600" dirty="0"/>
          </a:p>
        </p:txBody>
      </p:sp>
      <p:graphicFrame>
        <p:nvGraphicFramePr>
          <p:cNvPr id="4" name="Object 12"/>
          <p:cNvGraphicFramePr>
            <a:graphicFrameLocks noChangeAspect="1"/>
          </p:cNvGraphicFramePr>
          <p:nvPr>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3180"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3181"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zh-CN" altLang="en-US" sz="2800" dirty="0"/>
              <a:t>猫</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人工智能</a:t>
            </a:r>
            <a:r>
              <a:rPr lang="en-US" altLang="zh-TW" sz="2800" dirty="0"/>
              <a:t>”</a:t>
            </a:r>
            <a:endParaRPr lang="zh-TW" altLang="en-US" sz="2800" dirty="0"/>
          </a:p>
        </p:txBody>
      </p:sp>
      <p:pic>
        <p:nvPicPr>
          <p:cNvPr id="13" name="Picture 12">
            <a:extLst>
              <a:ext uri="{FF2B5EF4-FFF2-40B4-BE49-F238E27FC236}">
                <a16:creationId xmlns:a16="http://schemas.microsoft.com/office/drawing/2014/main" id="{A488052B-8816-474B-9058-166C9290C4C7}"/>
              </a:ext>
            </a:extLst>
          </p:cNvPr>
          <p:cNvPicPr>
            <a:picLocks noChangeAspect="1"/>
          </p:cNvPicPr>
          <p:nvPr/>
        </p:nvPicPr>
        <p:blipFill>
          <a:blip r:embed="rId6"/>
          <a:stretch>
            <a:fillRect/>
          </a:stretch>
        </p:blipFill>
        <p:spPr>
          <a:xfrm>
            <a:off x="2933014" y="1731791"/>
            <a:ext cx="1895475" cy="657225"/>
          </a:xfrm>
          <a:prstGeom prst="rect">
            <a:avLst/>
          </a:prstGeom>
        </p:spPr>
      </p:pic>
      <p:pic>
        <p:nvPicPr>
          <p:cNvPr id="14" name="Picture 13">
            <a:extLst>
              <a:ext uri="{FF2B5EF4-FFF2-40B4-BE49-F238E27FC236}">
                <a16:creationId xmlns:a16="http://schemas.microsoft.com/office/drawing/2014/main" id="{1DC1D36E-C0D4-4940-9628-46FC10B6CD89}"/>
              </a:ext>
            </a:extLst>
          </p:cNvPr>
          <p:cNvPicPr>
            <a:picLocks noChangeAspect="1"/>
          </p:cNvPicPr>
          <p:nvPr/>
        </p:nvPicPr>
        <p:blipFill>
          <a:blip r:embed="rId7"/>
          <a:stretch>
            <a:fillRect/>
          </a:stretch>
        </p:blipFill>
        <p:spPr>
          <a:xfrm>
            <a:off x="3171996" y="2694393"/>
            <a:ext cx="1175202" cy="1204912"/>
          </a:xfrm>
          <a:prstGeom prst="rect">
            <a:avLst/>
          </a:prstGeom>
        </p:spPr>
      </p:pic>
    </p:spTree>
    <p:extLst>
      <p:ext uri="{BB962C8B-B14F-4D97-AF65-F5344CB8AC3E}">
        <p14:creationId xmlns:p14="http://schemas.microsoft.com/office/powerpoint/2010/main" val="3098092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00B3A-7744-419D-987F-2BC41EF81D84}"/>
              </a:ext>
            </a:extLst>
          </p:cNvPr>
          <p:cNvSpPr>
            <a:spLocks noGrp="1"/>
          </p:cNvSpPr>
          <p:nvPr>
            <p:ph type="title"/>
          </p:nvPr>
        </p:nvSpPr>
        <p:spPr/>
        <p:txBody>
          <a:bodyPr/>
          <a:lstStyle/>
          <a:p>
            <a:r>
              <a:rPr lang="en-US" altLang="zh-CN" dirty="0"/>
              <a:t>4. CUDA</a:t>
            </a:r>
            <a:r>
              <a:rPr lang="zh-CN" altLang="en-US" dirty="0"/>
              <a:t>向后兼容</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00F9FF99-D7A7-4C30-A052-3E9C71FA5A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233" y="2022210"/>
            <a:ext cx="7611533" cy="3958167"/>
          </a:xfrm>
        </p:spPr>
      </p:pic>
    </p:spTree>
    <p:extLst>
      <p:ext uri="{BB962C8B-B14F-4D97-AF65-F5344CB8AC3E}">
        <p14:creationId xmlns:p14="http://schemas.microsoft.com/office/powerpoint/2010/main" val="3811535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0E9F-A2E6-4F79-9438-653642D3C735}"/>
              </a:ext>
            </a:extLst>
          </p:cNvPr>
          <p:cNvSpPr>
            <a:spLocks noGrp="1"/>
          </p:cNvSpPr>
          <p:nvPr>
            <p:ph type="title"/>
          </p:nvPr>
        </p:nvSpPr>
        <p:spPr>
          <a:xfrm>
            <a:off x="304800" y="381000"/>
            <a:ext cx="7886700" cy="1325563"/>
          </a:xfrm>
        </p:spPr>
        <p:txBody>
          <a:bodyPr/>
          <a:lstStyle/>
          <a:p>
            <a:r>
              <a:rPr lang="en-US" dirty="0"/>
              <a:t>4. </a:t>
            </a:r>
            <a:r>
              <a:rPr lang="zh-CN" altLang="en-US" dirty="0"/>
              <a:t>查看</a:t>
            </a:r>
            <a:r>
              <a:rPr lang="en-US" altLang="zh-CN" dirty="0"/>
              <a:t>GPU</a:t>
            </a:r>
            <a:r>
              <a:rPr lang="zh-CN" altLang="en-US" dirty="0"/>
              <a:t>对应的</a:t>
            </a:r>
            <a:r>
              <a:rPr lang="en-US" altLang="zh-CN" dirty="0"/>
              <a:t>CUDA </a:t>
            </a:r>
            <a:r>
              <a:rPr lang="en-US" dirty="0">
                <a:hlinkClick r:id="rId2"/>
              </a:rPr>
              <a:t>https://developer.nvidia.com/cuda-gpus</a:t>
            </a:r>
            <a:r>
              <a:rPr lang="en-US" dirty="0"/>
              <a:t> </a:t>
            </a:r>
          </a:p>
        </p:txBody>
      </p:sp>
      <p:pic>
        <p:nvPicPr>
          <p:cNvPr id="4" name="Content Placeholder 3">
            <a:extLst>
              <a:ext uri="{FF2B5EF4-FFF2-40B4-BE49-F238E27FC236}">
                <a16:creationId xmlns:a16="http://schemas.microsoft.com/office/drawing/2014/main" id="{2E8AAA10-1A69-406B-B467-769DF17ADB6B}"/>
              </a:ext>
            </a:extLst>
          </p:cNvPr>
          <p:cNvPicPr>
            <a:picLocks noGrp="1" noChangeAspect="1"/>
          </p:cNvPicPr>
          <p:nvPr>
            <p:ph idx="1"/>
          </p:nvPr>
        </p:nvPicPr>
        <p:blipFill>
          <a:blip r:embed="rId3"/>
          <a:stretch>
            <a:fillRect/>
          </a:stretch>
        </p:blipFill>
        <p:spPr>
          <a:xfrm>
            <a:off x="2362200" y="1981200"/>
            <a:ext cx="4378198" cy="4351338"/>
          </a:xfrm>
          <a:prstGeom prst="rect">
            <a:avLst/>
          </a:prstGeom>
        </p:spPr>
      </p:pic>
    </p:spTree>
    <p:extLst>
      <p:ext uri="{BB962C8B-B14F-4D97-AF65-F5344CB8AC3E}">
        <p14:creationId xmlns:p14="http://schemas.microsoft.com/office/powerpoint/2010/main" val="48953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2B96-F6B7-4A8F-B8DA-D14422D0E638}"/>
              </a:ext>
            </a:extLst>
          </p:cNvPr>
          <p:cNvSpPr>
            <a:spLocks noGrp="1"/>
          </p:cNvSpPr>
          <p:nvPr>
            <p:ph type="title"/>
          </p:nvPr>
        </p:nvSpPr>
        <p:spPr/>
        <p:txBody>
          <a:bodyPr/>
          <a:lstStyle/>
          <a:p>
            <a:r>
              <a:rPr lang="en-US" dirty="0"/>
              <a:t>4. </a:t>
            </a:r>
            <a:r>
              <a:rPr lang="zh-CN" altLang="en-US" dirty="0"/>
              <a:t>查看</a:t>
            </a:r>
            <a:r>
              <a:rPr lang="en-US" altLang="zh-CN" dirty="0"/>
              <a:t>GPU</a:t>
            </a:r>
            <a:r>
              <a:rPr lang="zh-CN" altLang="en-US" dirty="0"/>
              <a:t>对应的</a:t>
            </a:r>
            <a:r>
              <a:rPr lang="en-US" altLang="zh-CN" dirty="0"/>
              <a:t>CUDA</a:t>
            </a:r>
            <a:endParaRPr lang="en-US" dirty="0"/>
          </a:p>
        </p:txBody>
      </p:sp>
      <p:pic>
        <p:nvPicPr>
          <p:cNvPr id="7" name="Content Placeholder 6" descr="A screenshot of a cell phone&#10;&#10;Description automatically generated">
            <a:extLst>
              <a:ext uri="{FF2B5EF4-FFF2-40B4-BE49-F238E27FC236}">
                <a16:creationId xmlns:a16="http://schemas.microsoft.com/office/drawing/2014/main" id="{D50D23E0-16B6-44B4-AC94-8DC190C14EF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690689"/>
            <a:ext cx="6553200" cy="5095043"/>
          </a:xfrm>
          <a:prstGeom prst="rect">
            <a:avLst/>
          </a:prstGeom>
        </p:spPr>
      </p:pic>
      <p:sp>
        <p:nvSpPr>
          <p:cNvPr id="8" name="Rectangle 7">
            <a:extLst>
              <a:ext uri="{FF2B5EF4-FFF2-40B4-BE49-F238E27FC236}">
                <a16:creationId xmlns:a16="http://schemas.microsoft.com/office/drawing/2014/main" id="{629CA448-2C3D-40CE-893E-9C44AE015F78}"/>
              </a:ext>
            </a:extLst>
          </p:cNvPr>
          <p:cNvSpPr/>
          <p:nvPr/>
        </p:nvSpPr>
        <p:spPr>
          <a:xfrm>
            <a:off x="4038600" y="5715000"/>
            <a:ext cx="20574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77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2B96-F6B7-4A8F-B8DA-D14422D0E638}"/>
              </a:ext>
            </a:extLst>
          </p:cNvPr>
          <p:cNvSpPr>
            <a:spLocks noGrp="1"/>
          </p:cNvSpPr>
          <p:nvPr>
            <p:ph type="title"/>
          </p:nvPr>
        </p:nvSpPr>
        <p:spPr/>
        <p:txBody>
          <a:bodyPr/>
          <a:lstStyle/>
          <a:p>
            <a:r>
              <a:rPr lang="en-US" dirty="0"/>
              <a:t>4. </a:t>
            </a:r>
            <a:r>
              <a:rPr lang="zh-CN" altLang="en-US" dirty="0"/>
              <a:t>下载具体版本的</a:t>
            </a:r>
            <a:r>
              <a:rPr lang="en-US" altLang="zh-CN" dirty="0"/>
              <a:t>CUDA</a:t>
            </a:r>
            <a:endParaRPr lang="en-US" dirty="0"/>
          </a:p>
        </p:txBody>
      </p:sp>
      <p:pic>
        <p:nvPicPr>
          <p:cNvPr id="4" name="Content Placeholder 3">
            <a:extLst>
              <a:ext uri="{FF2B5EF4-FFF2-40B4-BE49-F238E27FC236}">
                <a16:creationId xmlns:a16="http://schemas.microsoft.com/office/drawing/2014/main" id="{7D974083-C26F-4E1B-9DF0-2E2ED4561341}"/>
              </a:ext>
            </a:extLst>
          </p:cNvPr>
          <p:cNvPicPr>
            <a:picLocks noGrp="1" noChangeAspect="1"/>
          </p:cNvPicPr>
          <p:nvPr>
            <p:ph idx="1"/>
          </p:nvPr>
        </p:nvPicPr>
        <p:blipFill>
          <a:blip r:embed="rId2"/>
          <a:stretch>
            <a:fillRect/>
          </a:stretch>
        </p:blipFill>
        <p:spPr>
          <a:xfrm>
            <a:off x="628650" y="2112503"/>
            <a:ext cx="7886700" cy="3777582"/>
          </a:xfrm>
          <a:prstGeom prst="rect">
            <a:avLst/>
          </a:prstGeom>
        </p:spPr>
      </p:pic>
    </p:spTree>
    <p:extLst>
      <p:ext uri="{BB962C8B-B14F-4D97-AF65-F5344CB8AC3E}">
        <p14:creationId xmlns:p14="http://schemas.microsoft.com/office/powerpoint/2010/main" val="1368546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2B96-F6B7-4A8F-B8DA-D14422D0E638}"/>
              </a:ext>
            </a:extLst>
          </p:cNvPr>
          <p:cNvSpPr>
            <a:spLocks noGrp="1"/>
          </p:cNvSpPr>
          <p:nvPr>
            <p:ph type="title"/>
          </p:nvPr>
        </p:nvSpPr>
        <p:spPr/>
        <p:txBody>
          <a:bodyPr/>
          <a:lstStyle/>
          <a:p>
            <a:r>
              <a:rPr lang="en-US" dirty="0"/>
              <a:t>4. </a:t>
            </a:r>
            <a:r>
              <a:rPr lang="zh-CN" altLang="en-US" dirty="0"/>
              <a:t>下载具体版本的</a:t>
            </a:r>
            <a:r>
              <a:rPr lang="en-US" altLang="zh-CN" dirty="0"/>
              <a:t>CUDA</a:t>
            </a:r>
            <a:endParaRPr lang="en-US" dirty="0"/>
          </a:p>
        </p:txBody>
      </p:sp>
      <p:sp>
        <p:nvSpPr>
          <p:cNvPr id="5" name="Content Placeholder 4">
            <a:extLst>
              <a:ext uri="{FF2B5EF4-FFF2-40B4-BE49-F238E27FC236}">
                <a16:creationId xmlns:a16="http://schemas.microsoft.com/office/drawing/2014/main" id="{4233A707-F59D-4B0D-B657-D242ED15D607}"/>
              </a:ext>
            </a:extLst>
          </p:cNvPr>
          <p:cNvSpPr>
            <a:spLocks noGrp="1"/>
          </p:cNvSpPr>
          <p:nvPr>
            <p:ph idx="1"/>
          </p:nvPr>
        </p:nvSpPr>
        <p:spPr/>
        <p:txBody>
          <a:bodyPr/>
          <a:lstStyle/>
          <a:p>
            <a:r>
              <a:rPr lang="en-US" dirty="0">
                <a:hlinkClick r:id="rId2"/>
              </a:rPr>
              <a:t>https://developer.nvidia.com/cuda-toolkit-archive</a:t>
            </a:r>
            <a:endParaRPr lang="en-US" dirty="0"/>
          </a:p>
          <a:p>
            <a:endParaRPr lang="en-US" dirty="0"/>
          </a:p>
        </p:txBody>
      </p:sp>
      <p:pic>
        <p:nvPicPr>
          <p:cNvPr id="6" name="Picture 5">
            <a:extLst>
              <a:ext uri="{FF2B5EF4-FFF2-40B4-BE49-F238E27FC236}">
                <a16:creationId xmlns:a16="http://schemas.microsoft.com/office/drawing/2014/main" id="{0C726B21-0ADD-463F-AFA5-5BF477B27FB1}"/>
              </a:ext>
            </a:extLst>
          </p:cNvPr>
          <p:cNvPicPr>
            <a:picLocks noChangeAspect="1"/>
          </p:cNvPicPr>
          <p:nvPr/>
        </p:nvPicPr>
        <p:blipFill>
          <a:blip r:embed="rId3"/>
          <a:stretch>
            <a:fillRect/>
          </a:stretch>
        </p:blipFill>
        <p:spPr>
          <a:xfrm>
            <a:off x="838200" y="2286000"/>
            <a:ext cx="6705600" cy="4276888"/>
          </a:xfrm>
          <a:prstGeom prst="rect">
            <a:avLst/>
          </a:prstGeom>
        </p:spPr>
      </p:pic>
    </p:spTree>
    <p:extLst>
      <p:ext uri="{BB962C8B-B14F-4D97-AF65-F5344CB8AC3E}">
        <p14:creationId xmlns:p14="http://schemas.microsoft.com/office/powerpoint/2010/main" val="1542445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2110-1256-4C4A-8766-90B6C223F4BB}"/>
              </a:ext>
            </a:extLst>
          </p:cNvPr>
          <p:cNvSpPr>
            <a:spLocks noGrp="1"/>
          </p:cNvSpPr>
          <p:nvPr>
            <p:ph type="title"/>
          </p:nvPr>
        </p:nvSpPr>
        <p:spPr>
          <a:xfrm>
            <a:off x="628650" y="330527"/>
            <a:ext cx="7886700" cy="1325563"/>
          </a:xfrm>
        </p:spPr>
        <p:txBody>
          <a:bodyPr/>
          <a:lstStyle/>
          <a:p>
            <a:r>
              <a:rPr lang="en-US" altLang="zh-CN" dirty="0"/>
              <a:t>4. </a:t>
            </a:r>
            <a:r>
              <a:rPr lang="zh-CN" altLang="en-US" dirty="0"/>
              <a:t>安装</a:t>
            </a:r>
            <a:r>
              <a:rPr lang="en-US" altLang="zh-CN" dirty="0"/>
              <a:t>CUDA</a:t>
            </a:r>
            <a:r>
              <a:rPr lang="zh-CN" altLang="en-US" dirty="0"/>
              <a:t>的过程</a:t>
            </a:r>
            <a:endParaRPr lang="en-US" dirty="0"/>
          </a:p>
        </p:txBody>
      </p:sp>
      <p:pic>
        <p:nvPicPr>
          <p:cNvPr id="5" name="Content Placeholder 4">
            <a:extLst>
              <a:ext uri="{FF2B5EF4-FFF2-40B4-BE49-F238E27FC236}">
                <a16:creationId xmlns:a16="http://schemas.microsoft.com/office/drawing/2014/main" id="{BCEB1BA5-8741-479B-B58B-4B2835E775C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4131" y="1825625"/>
            <a:ext cx="7395737" cy="4351338"/>
          </a:xfrm>
        </p:spPr>
      </p:pic>
    </p:spTree>
    <p:extLst>
      <p:ext uri="{BB962C8B-B14F-4D97-AF65-F5344CB8AC3E}">
        <p14:creationId xmlns:p14="http://schemas.microsoft.com/office/powerpoint/2010/main" val="709349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endParaRPr lang="en-US" dirty="0"/>
          </a:p>
        </p:txBody>
      </p:sp>
      <p:sp>
        <p:nvSpPr>
          <p:cNvPr id="3" name="Content Placeholder 2">
            <a:extLst>
              <a:ext uri="{FF2B5EF4-FFF2-40B4-BE49-F238E27FC236}">
                <a16:creationId xmlns:a16="http://schemas.microsoft.com/office/drawing/2014/main" id="{27D8C7EF-0FB1-4A0A-B6B1-D79822176779}"/>
              </a:ext>
            </a:extLst>
          </p:cNvPr>
          <p:cNvSpPr>
            <a:spLocks noGrp="1"/>
          </p:cNvSpPr>
          <p:nvPr>
            <p:ph idx="1"/>
          </p:nvPr>
        </p:nvSpPr>
        <p:spPr>
          <a:xfrm>
            <a:off x="381000" y="1371600"/>
            <a:ext cx="7886700" cy="4351338"/>
          </a:xfrm>
        </p:spPr>
        <p:txBody>
          <a:bodyPr/>
          <a:lstStyle/>
          <a:p>
            <a:r>
              <a:rPr lang="en-US" dirty="0"/>
              <a:t>https://developer.nvidia.com/cudnn</a:t>
            </a:r>
          </a:p>
        </p:txBody>
      </p:sp>
      <p:pic>
        <p:nvPicPr>
          <p:cNvPr id="4" name="Picture 3">
            <a:extLst>
              <a:ext uri="{FF2B5EF4-FFF2-40B4-BE49-F238E27FC236}">
                <a16:creationId xmlns:a16="http://schemas.microsoft.com/office/drawing/2014/main" id="{352440E4-113A-4691-85B2-59D3CA1B48F3}"/>
              </a:ext>
            </a:extLst>
          </p:cNvPr>
          <p:cNvPicPr>
            <a:picLocks noChangeAspect="1"/>
          </p:cNvPicPr>
          <p:nvPr/>
        </p:nvPicPr>
        <p:blipFill>
          <a:blip r:embed="rId2"/>
          <a:stretch>
            <a:fillRect/>
          </a:stretch>
        </p:blipFill>
        <p:spPr>
          <a:xfrm>
            <a:off x="603525" y="1971657"/>
            <a:ext cx="7086600" cy="4784116"/>
          </a:xfrm>
          <a:prstGeom prst="rect">
            <a:avLst/>
          </a:prstGeom>
        </p:spPr>
      </p:pic>
    </p:spTree>
    <p:extLst>
      <p:ext uri="{BB962C8B-B14F-4D97-AF65-F5344CB8AC3E}">
        <p14:creationId xmlns:p14="http://schemas.microsoft.com/office/powerpoint/2010/main" val="3348560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endParaRPr lang="en-US" dirty="0"/>
          </a:p>
        </p:txBody>
      </p:sp>
      <p:sp>
        <p:nvSpPr>
          <p:cNvPr id="3" name="Content Placeholder 2">
            <a:extLst>
              <a:ext uri="{FF2B5EF4-FFF2-40B4-BE49-F238E27FC236}">
                <a16:creationId xmlns:a16="http://schemas.microsoft.com/office/drawing/2014/main" id="{27D8C7EF-0FB1-4A0A-B6B1-D79822176779}"/>
              </a:ext>
            </a:extLst>
          </p:cNvPr>
          <p:cNvSpPr>
            <a:spLocks noGrp="1"/>
          </p:cNvSpPr>
          <p:nvPr>
            <p:ph idx="1"/>
          </p:nvPr>
        </p:nvSpPr>
        <p:spPr>
          <a:xfrm>
            <a:off x="381000" y="1371600"/>
            <a:ext cx="7886700" cy="4351338"/>
          </a:xfrm>
        </p:spPr>
        <p:txBody>
          <a:bodyPr/>
          <a:lstStyle/>
          <a:p>
            <a:r>
              <a:rPr lang="en-US" dirty="0"/>
              <a:t>https://developer.nvidia.com/cudnn</a:t>
            </a:r>
          </a:p>
        </p:txBody>
      </p:sp>
      <p:pic>
        <p:nvPicPr>
          <p:cNvPr id="5" name="Picture 4">
            <a:extLst>
              <a:ext uri="{FF2B5EF4-FFF2-40B4-BE49-F238E27FC236}">
                <a16:creationId xmlns:a16="http://schemas.microsoft.com/office/drawing/2014/main" id="{57AD8721-EFBF-4A08-921E-6B623C101539}"/>
              </a:ext>
            </a:extLst>
          </p:cNvPr>
          <p:cNvPicPr>
            <a:picLocks noChangeAspect="1"/>
          </p:cNvPicPr>
          <p:nvPr/>
        </p:nvPicPr>
        <p:blipFill>
          <a:blip r:embed="rId2"/>
          <a:stretch>
            <a:fillRect/>
          </a:stretch>
        </p:blipFill>
        <p:spPr>
          <a:xfrm>
            <a:off x="360404" y="1828800"/>
            <a:ext cx="7716795" cy="4986934"/>
          </a:xfrm>
          <a:prstGeom prst="rect">
            <a:avLst/>
          </a:prstGeom>
        </p:spPr>
      </p:pic>
    </p:spTree>
    <p:extLst>
      <p:ext uri="{BB962C8B-B14F-4D97-AF65-F5344CB8AC3E}">
        <p14:creationId xmlns:p14="http://schemas.microsoft.com/office/powerpoint/2010/main" val="2535842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3" name="Content Placeholder 2">
            <a:extLst>
              <a:ext uri="{FF2B5EF4-FFF2-40B4-BE49-F238E27FC236}">
                <a16:creationId xmlns:a16="http://schemas.microsoft.com/office/drawing/2014/main" id="{27D8C7EF-0FB1-4A0A-B6B1-D79822176779}"/>
              </a:ext>
            </a:extLst>
          </p:cNvPr>
          <p:cNvSpPr>
            <a:spLocks noGrp="1"/>
          </p:cNvSpPr>
          <p:nvPr>
            <p:ph idx="1"/>
          </p:nvPr>
        </p:nvSpPr>
        <p:spPr>
          <a:xfrm>
            <a:off x="381000" y="1371600"/>
            <a:ext cx="7886700" cy="4351338"/>
          </a:xfrm>
        </p:spPr>
        <p:txBody>
          <a:bodyPr/>
          <a:lstStyle/>
          <a:p>
            <a:r>
              <a:rPr lang="en-US" dirty="0">
                <a:hlinkClick r:id="rId2"/>
              </a:rPr>
              <a:t>https://developer.nvidia.com/rdp/cudnn-archive</a:t>
            </a:r>
            <a:r>
              <a:rPr lang="en-US" dirty="0"/>
              <a:t> </a:t>
            </a:r>
          </a:p>
        </p:txBody>
      </p:sp>
      <p:pic>
        <p:nvPicPr>
          <p:cNvPr id="6" name="Picture 5" descr="A screenshot of a cell phone&#10;&#10;Description automatically generated">
            <a:extLst>
              <a:ext uri="{FF2B5EF4-FFF2-40B4-BE49-F238E27FC236}">
                <a16:creationId xmlns:a16="http://schemas.microsoft.com/office/drawing/2014/main" id="{2854BF5C-F885-4379-95AC-676F133B7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83" y="1828800"/>
            <a:ext cx="7535333" cy="6807200"/>
          </a:xfrm>
          <a:prstGeom prst="rect">
            <a:avLst/>
          </a:prstGeom>
        </p:spPr>
      </p:pic>
    </p:spTree>
    <p:extLst>
      <p:ext uri="{BB962C8B-B14F-4D97-AF65-F5344CB8AC3E}">
        <p14:creationId xmlns:p14="http://schemas.microsoft.com/office/powerpoint/2010/main" val="3191205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0713B211-C6A9-4FDD-8627-E9B1E706B40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1600200"/>
            <a:ext cx="3605792" cy="4351338"/>
          </a:xfrm>
        </p:spPr>
      </p:pic>
    </p:spTree>
    <p:extLst>
      <p:ext uri="{BB962C8B-B14F-4D97-AF65-F5344CB8AC3E}">
        <p14:creationId xmlns:p14="http://schemas.microsoft.com/office/powerpoint/2010/main" val="962852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21681"/>
            <a:ext cx="7886700" cy="1325563"/>
          </a:xfrm>
        </p:spPr>
        <p:txBody>
          <a:bodyPr/>
          <a:lstStyle/>
          <a:p>
            <a:r>
              <a:rPr lang="zh-CN" altLang="en-US" dirty="0"/>
              <a:t>机器学习 </a:t>
            </a:r>
            <a:r>
              <a:rPr lang="en-US" altLang="zh-TW" dirty="0"/>
              <a:t>≈ </a:t>
            </a:r>
            <a:r>
              <a:rPr lang="zh-CN" altLang="en-US" dirty="0"/>
              <a:t>构建一个函数</a:t>
            </a:r>
            <a:endParaRPr lang="zh-TW" altLang="en-US" dirty="0"/>
          </a:p>
        </p:txBody>
      </p:sp>
      <p:sp>
        <p:nvSpPr>
          <p:cNvPr id="3" name="內容版面配置區 2"/>
          <p:cNvSpPr>
            <a:spLocks noGrp="1"/>
          </p:cNvSpPr>
          <p:nvPr>
            <p:ph sz="quarter" idx="1"/>
          </p:nvPr>
        </p:nvSpPr>
        <p:spPr>
          <a:xfrm>
            <a:off x="628650" y="1219200"/>
            <a:ext cx="7886700" cy="4957763"/>
          </a:xfrm>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p:txBody>
      </p:sp>
      <p:graphicFrame>
        <p:nvGraphicFramePr>
          <p:cNvPr id="4" name="Object 12"/>
          <p:cNvGraphicFramePr>
            <a:graphicFrameLocks noChangeAspect="1"/>
          </p:cNvGraphicFramePr>
          <p:nvPr>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4257"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4258"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4259"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zh-CN" altLang="en-US" sz="2800" dirty="0"/>
              <a:t>猫</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人工智能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“5-5”</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3" name="Picture 12">
            <a:extLst>
              <a:ext uri="{FF2B5EF4-FFF2-40B4-BE49-F238E27FC236}">
                <a16:creationId xmlns:a16="http://schemas.microsoft.com/office/drawing/2014/main" id="{A488052B-8816-474B-9058-166C9290C4C7}"/>
              </a:ext>
            </a:extLst>
          </p:cNvPr>
          <p:cNvPicPr>
            <a:picLocks noChangeAspect="1"/>
          </p:cNvPicPr>
          <p:nvPr/>
        </p:nvPicPr>
        <p:blipFill>
          <a:blip r:embed="rId7"/>
          <a:stretch>
            <a:fillRect/>
          </a:stretch>
        </p:blipFill>
        <p:spPr>
          <a:xfrm>
            <a:off x="2933014" y="1731791"/>
            <a:ext cx="1895475" cy="657225"/>
          </a:xfrm>
          <a:prstGeom prst="rect">
            <a:avLst/>
          </a:prstGeom>
        </p:spPr>
      </p:pic>
      <p:pic>
        <p:nvPicPr>
          <p:cNvPr id="14" name="Picture 13">
            <a:extLst>
              <a:ext uri="{FF2B5EF4-FFF2-40B4-BE49-F238E27FC236}">
                <a16:creationId xmlns:a16="http://schemas.microsoft.com/office/drawing/2014/main" id="{1DC1D36E-C0D4-4940-9628-46FC10B6CD89}"/>
              </a:ext>
            </a:extLst>
          </p:cNvPr>
          <p:cNvPicPr>
            <a:picLocks noChangeAspect="1"/>
          </p:cNvPicPr>
          <p:nvPr/>
        </p:nvPicPr>
        <p:blipFill>
          <a:blip r:embed="rId8"/>
          <a:stretch>
            <a:fillRect/>
          </a:stretch>
        </p:blipFill>
        <p:spPr>
          <a:xfrm>
            <a:off x="3171996" y="2694393"/>
            <a:ext cx="1175202" cy="1204912"/>
          </a:xfrm>
          <a:prstGeom prst="rect">
            <a:avLst/>
          </a:prstGeom>
        </p:spPr>
      </p:pic>
      <p:pic>
        <p:nvPicPr>
          <p:cNvPr id="17" name="Picture 16">
            <a:extLst>
              <a:ext uri="{FF2B5EF4-FFF2-40B4-BE49-F238E27FC236}">
                <a16:creationId xmlns:a16="http://schemas.microsoft.com/office/drawing/2014/main" id="{9CA1A27D-3D7F-4230-8DF0-921B29FF3270}"/>
              </a:ext>
            </a:extLst>
          </p:cNvPr>
          <p:cNvPicPr>
            <a:picLocks noChangeAspect="1"/>
          </p:cNvPicPr>
          <p:nvPr/>
        </p:nvPicPr>
        <p:blipFill>
          <a:blip r:embed="rId9"/>
          <a:stretch>
            <a:fillRect/>
          </a:stretch>
        </p:blipFill>
        <p:spPr>
          <a:xfrm>
            <a:off x="3396573" y="4149022"/>
            <a:ext cx="726047" cy="726047"/>
          </a:xfrm>
          <a:prstGeom prst="rect">
            <a:avLst/>
          </a:prstGeom>
        </p:spPr>
      </p:pic>
    </p:spTree>
    <p:extLst>
      <p:ext uri="{BB962C8B-B14F-4D97-AF65-F5344CB8AC3E}">
        <p14:creationId xmlns:p14="http://schemas.microsoft.com/office/powerpoint/2010/main" val="3173318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解压缩到</a:t>
            </a:r>
            <a:r>
              <a:rPr lang="en-US" altLang="zh-CN" dirty="0"/>
              <a:t>C:\cuda</a:t>
            </a:r>
            <a:endParaRPr lang="en-US" dirty="0"/>
          </a:p>
        </p:txBody>
      </p:sp>
      <p:pic>
        <p:nvPicPr>
          <p:cNvPr id="6" name="Content Placeholder 4" descr="A screenshot of a cell phone&#10;&#10;Description automatically generated">
            <a:extLst>
              <a:ext uri="{FF2B5EF4-FFF2-40B4-BE49-F238E27FC236}">
                <a16:creationId xmlns:a16="http://schemas.microsoft.com/office/drawing/2014/main" id="{74FC8A7C-FA0A-4830-9204-0E5CD8FF5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383" y="2144977"/>
            <a:ext cx="3687233" cy="3712633"/>
          </a:xfrm>
          <a:prstGeom prst="rect">
            <a:avLst/>
          </a:prstGeom>
        </p:spPr>
      </p:pic>
    </p:spTree>
    <p:extLst>
      <p:ext uri="{BB962C8B-B14F-4D97-AF65-F5344CB8AC3E}">
        <p14:creationId xmlns:p14="http://schemas.microsoft.com/office/powerpoint/2010/main" val="3737241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修改注册表</a:t>
            </a:r>
            <a:endParaRPr lang="en-US" altLang="zh-CN"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2341E476-4A24-454D-AF42-FE94D6E5FD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0" y="1367367"/>
            <a:ext cx="3152362" cy="5490633"/>
          </a:xfrm>
          <a:prstGeom prst="rect">
            <a:avLst/>
          </a:prstGeom>
        </p:spPr>
      </p:pic>
    </p:spTree>
    <p:extLst>
      <p:ext uri="{BB962C8B-B14F-4D97-AF65-F5344CB8AC3E}">
        <p14:creationId xmlns:p14="http://schemas.microsoft.com/office/powerpoint/2010/main" val="2388094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修改注册表</a:t>
            </a:r>
            <a:endParaRPr lang="en-US" altLang="zh-CN"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09D4C653-7029-4211-B4F8-301EF0383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102907"/>
            <a:ext cx="4025900" cy="4389967"/>
          </a:xfrm>
          <a:prstGeom prst="rect">
            <a:avLst/>
          </a:prstGeom>
        </p:spPr>
      </p:pic>
    </p:spTree>
    <p:extLst>
      <p:ext uri="{BB962C8B-B14F-4D97-AF65-F5344CB8AC3E}">
        <p14:creationId xmlns:p14="http://schemas.microsoft.com/office/powerpoint/2010/main" val="2528559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修改注册表</a:t>
            </a:r>
            <a:endParaRPr lang="en-US" altLang="zh-CN"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6AEDA7CB-3B5C-4005-B115-EE6B36A26E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1219200"/>
            <a:ext cx="5280553" cy="5706533"/>
          </a:xfrm>
          <a:prstGeom prst="rect">
            <a:avLst/>
          </a:prstGeom>
        </p:spPr>
      </p:pic>
    </p:spTree>
    <p:extLst>
      <p:ext uri="{BB962C8B-B14F-4D97-AF65-F5344CB8AC3E}">
        <p14:creationId xmlns:p14="http://schemas.microsoft.com/office/powerpoint/2010/main" val="1026387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修改注册表</a:t>
            </a:r>
            <a:endParaRPr lang="en-US" altLang="zh-CN" dirty="0"/>
          </a:p>
          <a:p>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A53E4C97-386D-4B09-B563-6E810A5C6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600200"/>
            <a:ext cx="4749800" cy="5139267"/>
          </a:xfrm>
          <a:prstGeom prst="rect">
            <a:avLst/>
          </a:prstGeom>
        </p:spPr>
      </p:pic>
    </p:spTree>
    <p:extLst>
      <p:ext uri="{BB962C8B-B14F-4D97-AF65-F5344CB8AC3E}">
        <p14:creationId xmlns:p14="http://schemas.microsoft.com/office/powerpoint/2010/main" val="1741010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修改注册表</a:t>
            </a:r>
            <a:endParaRPr lang="en-US" altLang="zh-CN" dirty="0"/>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2DC70B36-8EC4-4FEB-AB3C-7D2D57582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690689"/>
            <a:ext cx="4724400" cy="5143500"/>
          </a:xfrm>
          <a:prstGeom prst="rect">
            <a:avLst/>
          </a:prstGeom>
        </p:spPr>
      </p:pic>
    </p:spTree>
    <p:extLst>
      <p:ext uri="{BB962C8B-B14F-4D97-AF65-F5344CB8AC3E}">
        <p14:creationId xmlns:p14="http://schemas.microsoft.com/office/powerpoint/2010/main" val="2126375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8811-DFA7-41D1-A149-C7A8162D4634}"/>
              </a:ext>
            </a:extLst>
          </p:cNvPr>
          <p:cNvSpPr>
            <a:spLocks noGrp="1"/>
          </p:cNvSpPr>
          <p:nvPr>
            <p:ph type="title"/>
          </p:nvPr>
        </p:nvSpPr>
        <p:spPr/>
        <p:txBody>
          <a:bodyPr/>
          <a:lstStyle/>
          <a:p>
            <a:r>
              <a:rPr lang="en-US" dirty="0"/>
              <a:t>5. </a:t>
            </a:r>
            <a:r>
              <a:rPr lang="zh-CN" altLang="en-US" dirty="0"/>
              <a:t>下载安装</a:t>
            </a:r>
            <a:r>
              <a:rPr lang="en-US" altLang="zh-CN" dirty="0" err="1"/>
              <a:t>cuDNN</a:t>
            </a:r>
            <a:r>
              <a:rPr lang="en-US" altLang="zh-CN" dirty="0"/>
              <a:t> (</a:t>
            </a:r>
            <a:r>
              <a:rPr lang="zh-CN" altLang="en-US" dirty="0"/>
              <a:t>以我的电脑为例</a:t>
            </a:r>
            <a:r>
              <a:rPr lang="en-US" altLang="zh-CN" dirty="0"/>
              <a:t>)</a:t>
            </a:r>
            <a:endParaRPr lang="en-US" dirty="0"/>
          </a:p>
        </p:txBody>
      </p:sp>
      <p:sp>
        <p:nvSpPr>
          <p:cNvPr id="4" name="Content Placeholder 3">
            <a:extLst>
              <a:ext uri="{FF2B5EF4-FFF2-40B4-BE49-F238E27FC236}">
                <a16:creationId xmlns:a16="http://schemas.microsoft.com/office/drawing/2014/main" id="{A4B2ADC4-68F6-45D0-96D3-46664CDFDDB4}"/>
              </a:ext>
            </a:extLst>
          </p:cNvPr>
          <p:cNvSpPr>
            <a:spLocks noGrp="1"/>
          </p:cNvSpPr>
          <p:nvPr>
            <p:ph idx="1"/>
          </p:nvPr>
        </p:nvSpPr>
        <p:spPr/>
        <p:txBody>
          <a:bodyPr/>
          <a:lstStyle/>
          <a:p>
            <a:r>
              <a:rPr lang="zh-CN" altLang="en-US" dirty="0"/>
              <a:t>重启电脑</a:t>
            </a:r>
            <a:endParaRPr lang="en-US" dirty="0"/>
          </a:p>
        </p:txBody>
      </p:sp>
    </p:spTree>
    <p:extLst>
      <p:ext uri="{BB962C8B-B14F-4D97-AF65-F5344CB8AC3E}">
        <p14:creationId xmlns:p14="http://schemas.microsoft.com/office/powerpoint/2010/main" val="198851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B0E4-BF28-4849-9420-C19753FD9558}"/>
              </a:ext>
            </a:extLst>
          </p:cNvPr>
          <p:cNvSpPr>
            <a:spLocks noGrp="1"/>
          </p:cNvSpPr>
          <p:nvPr>
            <p:ph type="title"/>
          </p:nvPr>
        </p:nvSpPr>
        <p:spPr/>
        <p:txBody>
          <a:bodyPr/>
          <a:lstStyle/>
          <a:p>
            <a:r>
              <a:rPr lang="en-US" altLang="zh-CN" dirty="0"/>
              <a:t>6. </a:t>
            </a:r>
            <a:r>
              <a:rPr lang="zh-CN" altLang="en-US" dirty="0"/>
              <a:t>检测</a:t>
            </a:r>
            <a:r>
              <a:rPr lang="en-US" altLang="zh-CN" dirty="0" err="1"/>
              <a:t>tensorflow</a:t>
            </a:r>
            <a:r>
              <a:rPr lang="en-US" altLang="zh-CN" dirty="0"/>
              <a:t> </a:t>
            </a:r>
            <a:r>
              <a:rPr lang="zh-CN" altLang="en-US" dirty="0"/>
              <a:t>是否使用</a:t>
            </a:r>
            <a:r>
              <a:rPr lang="en-US" altLang="zh-CN" dirty="0"/>
              <a:t>GPU</a:t>
            </a:r>
            <a:endParaRPr lang="en-US" dirty="0"/>
          </a:p>
        </p:txBody>
      </p:sp>
      <p:sp>
        <p:nvSpPr>
          <p:cNvPr id="3" name="Content Placeholder 2">
            <a:extLst>
              <a:ext uri="{FF2B5EF4-FFF2-40B4-BE49-F238E27FC236}">
                <a16:creationId xmlns:a16="http://schemas.microsoft.com/office/drawing/2014/main" id="{1F4E82A7-9838-4010-835D-7B990863E81C}"/>
              </a:ext>
            </a:extLst>
          </p:cNvPr>
          <p:cNvSpPr>
            <a:spLocks noGrp="1"/>
          </p:cNvSpPr>
          <p:nvPr>
            <p:ph idx="1"/>
          </p:nvPr>
        </p:nvSpPr>
        <p:spPr>
          <a:xfrm>
            <a:off x="628650" y="1825625"/>
            <a:ext cx="8439150" cy="4351338"/>
          </a:xfrm>
        </p:spPr>
        <p:txBody>
          <a:bodyPr/>
          <a:lstStyle/>
          <a:p>
            <a:r>
              <a:rPr lang="en-US" dirty="0"/>
              <a:t>&gt;</a:t>
            </a:r>
            <a:r>
              <a:rPr lang="en-US" altLang="zh-CN" dirty="0"/>
              <a:t>python</a:t>
            </a:r>
          </a:p>
          <a:p>
            <a:r>
              <a:rPr lang="en-US" dirty="0"/>
              <a:t>&gt;&gt;&gt;import </a:t>
            </a:r>
            <a:r>
              <a:rPr lang="en-US" dirty="0" err="1"/>
              <a:t>tensorflow</a:t>
            </a:r>
            <a:r>
              <a:rPr lang="en-US" dirty="0"/>
              <a:t> as </a:t>
            </a:r>
            <a:r>
              <a:rPr lang="en-US" dirty="0" err="1"/>
              <a:t>tf</a:t>
            </a:r>
            <a:endParaRPr lang="en-US" dirty="0"/>
          </a:p>
          <a:p>
            <a:r>
              <a:rPr lang="en-US" dirty="0"/>
              <a:t>&gt;&gt;&gt;</a:t>
            </a:r>
            <a:r>
              <a:rPr lang="en-US" dirty="0" err="1"/>
              <a:t>sess</a:t>
            </a:r>
            <a:r>
              <a:rPr lang="en-US" dirty="0"/>
              <a:t> = </a:t>
            </a:r>
            <a:r>
              <a:rPr lang="en-US" dirty="0" err="1"/>
              <a:t>tf.Session</a:t>
            </a:r>
            <a:r>
              <a:rPr lang="en-US" dirty="0"/>
              <a:t>(config=</a:t>
            </a:r>
            <a:r>
              <a:rPr lang="en-US" dirty="0" err="1"/>
              <a:t>tf.ConfigProto</a:t>
            </a:r>
            <a:r>
              <a:rPr lang="en-US" dirty="0"/>
              <a:t>(</a:t>
            </a:r>
            <a:r>
              <a:rPr lang="en-US" dirty="0" err="1"/>
              <a:t>log_device_placement</a:t>
            </a:r>
            <a:r>
              <a:rPr lang="en-US" dirty="0"/>
              <a:t>=True))</a:t>
            </a:r>
          </a:p>
          <a:p>
            <a:endParaRPr lang="en-US" dirty="0"/>
          </a:p>
        </p:txBody>
      </p:sp>
      <p:pic>
        <p:nvPicPr>
          <p:cNvPr id="4" name="Picture 3">
            <a:extLst>
              <a:ext uri="{FF2B5EF4-FFF2-40B4-BE49-F238E27FC236}">
                <a16:creationId xmlns:a16="http://schemas.microsoft.com/office/drawing/2014/main" id="{55BEAAB8-C62F-4CD9-8B14-45ED7D79E3A6}"/>
              </a:ext>
            </a:extLst>
          </p:cNvPr>
          <p:cNvPicPr>
            <a:picLocks noChangeAspect="1"/>
          </p:cNvPicPr>
          <p:nvPr/>
        </p:nvPicPr>
        <p:blipFill>
          <a:blip r:embed="rId2"/>
          <a:stretch>
            <a:fillRect/>
          </a:stretch>
        </p:blipFill>
        <p:spPr>
          <a:xfrm>
            <a:off x="628650" y="3124200"/>
            <a:ext cx="8439150" cy="3466448"/>
          </a:xfrm>
          <a:prstGeom prst="rect">
            <a:avLst/>
          </a:prstGeom>
        </p:spPr>
      </p:pic>
    </p:spTree>
    <p:extLst>
      <p:ext uri="{BB962C8B-B14F-4D97-AF65-F5344CB8AC3E}">
        <p14:creationId xmlns:p14="http://schemas.microsoft.com/office/powerpoint/2010/main" val="397764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95AFD-7492-49EF-B374-CFFC6C76A2CC}"/>
              </a:ext>
            </a:extLst>
          </p:cNvPr>
          <p:cNvSpPr>
            <a:spLocks noGrp="1"/>
          </p:cNvSpPr>
          <p:nvPr>
            <p:ph type="title"/>
          </p:nvPr>
        </p:nvSpPr>
        <p:spPr/>
        <p:txBody>
          <a:bodyPr/>
          <a:lstStyle/>
          <a:p>
            <a:r>
              <a:rPr lang="en-US" dirty="0"/>
              <a:t>7. </a:t>
            </a:r>
            <a:r>
              <a:rPr lang="zh-CN" altLang="en-US" dirty="0"/>
              <a:t>检查</a:t>
            </a:r>
            <a:r>
              <a:rPr lang="en-US" altLang="zh-CN" dirty="0" err="1"/>
              <a:t>PyTorch</a:t>
            </a:r>
            <a:r>
              <a:rPr lang="zh-CN" altLang="en-US" dirty="0"/>
              <a:t>是否使用</a:t>
            </a:r>
            <a:r>
              <a:rPr lang="en-US" altLang="zh-CN" dirty="0"/>
              <a:t>GPU</a:t>
            </a:r>
            <a:endParaRPr lang="en-US" dirty="0"/>
          </a:p>
        </p:txBody>
      </p:sp>
      <p:sp>
        <p:nvSpPr>
          <p:cNvPr id="3" name="Content Placeholder 2">
            <a:extLst>
              <a:ext uri="{FF2B5EF4-FFF2-40B4-BE49-F238E27FC236}">
                <a16:creationId xmlns:a16="http://schemas.microsoft.com/office/drawing/2014/main" id="{F2242477-C0FC-4C08-AFE4-7F9DDF109785}"/>
              </a:ext>
            </a:extLst>
          </p:cNvPr>
          <p:cNvSpPr>
            <a:spLocks noGrp="1"/>
          </p:cNvSpPr>
          <p:nvPr>
            <p:ph idx="1"/>
          </p:nvPr>
        </p:nvSpPr>
        <p:spPr/>
        <p:txBody>
          <a:bodyPr>
            <a:normAutofit/>
          </a:bodyPr>
          <a:lstStyle/>
          <a:p>
            <a:pPr marL="0" indent="0">
              <a:buNone/>
            </a:pPr>
            <a:r>
              <a:rPr lang="en-US" dirty="0"/>
              <a:t>&gt;python</a:t>
            </a:r>
          </a:p>
          <a:p>
            <a:pPr marL="0" indent="0">
              <a:buNone/>
            </a:pPr>
            <a:r>
              <a:rPr lang="en-US" dirty="0"/>
              <a:t>Python 3.6.6 |Anaconda custom (64-bit)| (default, Jun 28 2018, 11:27:44) [MSC v.1900 64 bit (AMD64)] on win32</a:t>
            </a:r>
          </a:p>
          <a:p>
            <a:pPr marL="0" indent="0">
              <a:buNone/>
            </a:pPr>
            <a:r>
              <a:rPr lang="en-US" dirty="0"/>
              <a:t>Type "help", "copyright", "credits" or "license" for more information.</a:t>
            </a:r>
          </a:p>
          <a:p>
            <a:pPr marL="0" indent="0">
              <a:buNone/>
            </a:pPr>
            <a:r>
              <a:rPr lang="en-US" dirty="0"/>
              <a:t>&gt;&gt;&gt; import torch as T</a:t>
            </a:r>
          </a:p>
          <a:p>
            <a:pPr marL="0" indent="0">
              <a:buNone/>
            </a:pPr>
            <a:r>
              <a:rPr lang="en-US" dirty="0"/>
              <a:t>&gt;&gt;&gt; </a:t>
            </a:r>
            <a:r>
              <a:rPr lang="en-US" dirty="0" err="1"/>
              <a:t>T.cuda.current_device</a:t>
            </a:r>
            <a:r>
              <a:rPr lang="en-US" dirty="0"/>
              <a:t>()</a:t>
            </a:r>
          </a:p>
          <a:p>
            <a:pPr marL="0" indent="0">
              <a:buNone/>
            </a:pPr>
            <a:r>
              <a:rPr lang="en-US" dirty="0"/>
              <a:t>0</a:t>
            </a:r>
          </a:p>
          <a:p>
            <a:pPr marL="0" indent="0">
              <a:buNone/>
            </a:pPr>
            <a:r>
              <a:rPr lang="en-US" dirty="0"/>
              <a:t>&gt;&gt;&gt; </a:t>
            </a:r>
            <a:r>
              <a:rPr lang="en-US" dirty="0" err="1"/>
              <a:t>T.cuda.device_count</a:t>
            </a:r>
            <a:r>
              <a:rPr lang="en-US" dirty="0"/>
              <a:t>()</a:t>
            </a:r>
          </a:p>
          <a:p>
            <a:pPr marL="0" indent="0">
              <a:buNone/>
            </a:pPr>
            <a:r>
              <a:rPr lang="en-US" dirty="0"/>
              <a:t>1</a:t>
            </a:r>
          </a:p>
          <a:p>
            <a:pPr marL="0" indent="0">
              <a:buNone/>
            </a:pPr>
            <a:r>
              <a:rPr lang="en-US" dirty="0"/>
              <a:t>&gt;&gt;&gt; </a:t>
            </a:r>
            <a:r>
              <a:rPr lang="en-US" dirty="0" err="1"/>
              <a:t>T.cuda.get_device_name</a:t>
            </a:r>
            <a:r>
              <a:rPr lang="en-US" dirty="0"/>
              <a:t>(0)</a:t>
            </a:r>
          </a:p>
          <a:p>
            <a:pPr marL="0" indent="0">
              <a:buNone/>
            </a:pPr>
            <a:r>
              <a:rPr lang="en-US" dirty="0"/>
              <a:t>'GeForce GPU'</a:t>
            </a:r>
          </a:p>
        </p:txBody>
      </p:sp>
    </p:spTree>
    <p:extLst>
      <p:ext uri="{BB962C8B-B14F-4D97-AF65-F5344CB8AC3E}">
        <p14:creationId xmlns:p14="http://schemas.microsoft.com/office/powerpoint/2010/main" val="3456876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95AFD-7492-49EF-B374-CFFC6C76A2CC}"/>
              </a:ext>
            </a:extLst>
          </p:cNvPr>
          <p:cNvSpPr>
            <a:spLocks noGrp="1"/>
          </p:cNvSpPr>
          <p:nvPr>
            <p:ph type="title"/>
          </p:nvPr>
        </p:nvSpPr>
        <p:spPr/>
        <p:txBody>
          <a:bodyPr/>
          <a:lstStyle/>
          <a:p>
            <a:r>
              <a:rPr lang="en-US" dirty="0"/>
              <a:t>7. </a:t>
            </a:r>
            <a:r>
              <a:rPr lang="zh-CN" altLang="en-US" dirty="0"/>
              <a:t>检查</a:t>
            </a:r>
            <a:r>
              <a:rPr lang="en-US" altLang="zh-CN" dirty="0" err="1"/>
              <a:t>PyTorch</a:t>
            </a:r>
            <a:r>
              <a:rPr lang="zh-CN" altLang="en-US" dirty="0"/>
              <a:t>是否使用</a:t>
            </a:r>
            <a:r>
              <a:rPr lang="en-US" altLang="zh-CN" dirty="0"/>
              <a:t>GPU</a:t>
            </a:r>
            <a:endParaRPr lang="en-US" dirty="0"/>
          </a:p>
        </p:txBody>
      </p:sp>
      <p:pic>
        <p:nvPicPr>
          <p:cNvPr id="4" name="Content Placeholder 3">
            <a:extLst>
              <a:ext uri="{FF2B5EF4-FFF2-40B4-BE49-F238E27FC236}">
                <a16:creationId xmlns:a16="http://schemas.microsoft.com/office/drawing/2014/main" id="{4043EA97-6932-4225-8E47-969F662E8A83}"/>
              </a:ext>
            </a:extLst>
          </p:cNvPr>
          <p:cNvPicPr>
            <a:picLocks noGrp="1" noChangeAspect="1"/>
          </p:cNvPicPr>
          <p:nvPr>
            <p:ph idx="1"/>
          </p:nvPr>
        </p:nvPicPr>
        <p:blipFill>
          <a:blip r:embed="rId2"/>
          <a:stretch>
            <a:fillRect/>
          </a:stretch>
        </p:blipFill>
        <p:spPr>
          <a:xfrm>
            <a:off x="628650" y="2700646"/>
            <a:ext cx="7886700" cy="2601295"/>
          </a:xfrm>
          <a:prstGeom prst="rect">
            <a:avLst/>
          </a:prstGeom>
        </p:spPr>
      </p:pic>
    </p:spTree>
    <p:extLst>
      <p:ext uri="{BB962C8B-B14F-4D97-AF65-F5344CB8AC3E}">
        <p14:creationId xmlns:p14="http://schemas.microsoft.com/office/powerpoint/2010/main" val="1431409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21681"/>
            <a:ext cx="7886700" cy="1325563"/>
          </a:xfrm>
        </p:spPr>
        <p:txBody>
          <a:bodyPr/>
          <a:lstStyle/>
          <a:p>
            <a:r>
              <a:rPr lang="zh-CN" altLang="en-US" dirty="0"/>
              <a:t>机器学习 </a:t>
            </a:r>
            <a:r>
              <a:rPr lang="en-US" altLang="zh-TW" dirty="0"/>
              <a:t>≈ </a:t>
            </a:r>
            <a:r>
              <a:rPr lang="zh-CN" altLang="en-US" dirty="0"/>
              <a:t>构建一个函数</a:t>
            </a:r>
            <a:endParaRPr lang="zh-TW" altLang="en-US" dirty="0"/>
          </a:p>
        </p:txBody>
      </p:sp>
      <p:sp>
        <p:nvSpPr>
          <p:cNvPr id="3" name="內容版面配置區 2"/>
          <p:cNvSpPr>
            <a:spLocks noGrp="1"/>
          </p:cNvSpPr>
          <p:nvPr>
            <p:ph sz="quarter" idx="1"/>
          </p:nvPr>
        </p:nvSpPr>
        <p:spPr>
          <a:xfrm>
            <a:off x="628650" y="1219200"/>
            <a:ext cx="7886700" cy="4957763"/>
          </a:xfrm>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对话系统</a:t>
            </a:r>
            <a:endParaRPr lang="zh-TW" altLang="en-US" sz="3600" dirty="0"/>
          </a:p>
        </p:txBody>
      </p:sp>
      <p:graphicFrame>
        <p:nvGraphicFramePr>
          <p:cNvPr id="4" name="Object 12"/>
          <p:cNvGraphicFramePr>
            <a:graphicFrameLocks noChangeAspect="1"/>
          </p:cNvGraphicFramePr>
          <p:nvPr>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5334"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5335"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5336"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5337"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zh-CN" altLang="en-US" sz="2800" dirty="0"/>
              <a:t>猫</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人工智能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“5-5”</a:t>
            </a:r>
            <a:endParaRPr lang="zh-TW" altLang="en-US" sz="2800" dirty="0"/>
          </a:p>
        </p:txBody>
      </p:sp>
      <p:sp>
        <p:nvSpPr>
          <p:cNvPr id="11" name="文字方塊 10"/>
          <p:cNvSpPr txBox="1"/>
          <p:nvPr/>
        </p:nvSpPr>
        <p:spPr>
          <a:xfrm>
            <a:off x="5590254" y="5523781"/>
            <a:ext cx="3553745" cy="523220"/>
          </a:xfrm>
          <a:prstGeom prst="rect">
            <a:avLst/>
          </a:prstGeom>
          <a:noFill/>
        </p:spPr>
        <p:txBody>
          <a:bodyPr wrap="square" rtlCol="0">
            <a:spAutoFit/>
          </a:bodyPr>
          <a:lstStyle/>
          <a:p>
            <a:r>
              <a:rPr lang="en-US" altLang="zh-TW" sz="2800" dirty="0"/>
              <a:t>“</a:t>
            </a:r>
            <a:r>
              <a:rPr lang="zh-CN" altLang="en-US" sz="2800" dirty="0"/>
              <a:t>小雨转晴</a:t>
            </a:r>
            <a:r>
              <a:rPr lang="en-US" altLang="zh-CN" sz="2800" dirty="0"/>
              <a:t>, 23</a:t>
            </a:r>
            <a:r>
              <a:rPr lang="zh-CN" altLang="en-US" sz="2800" dirty="0"/>
              <a:t>度</a:t>
            </a:r>
            <a:r>
              <a:rPr lang="en-US" altLang="zh-CN" sz="2800" dirty="0"/>
              <a:t>, </a:t>
            </a:r>
            <a:r>
              <a:rPr lang="zh-CN" altLang="en-US" sz="2800" dirty="0"/>
              <a:t>微风</a:t>
            </a:r>
            <a:r>
              <a:rPr lang="en-US" altLang="zh-TW" sz="2800" dirty="0"/>
              <a:t>”</a:t>
            </a:r>
            <a:endParaRPr lang="zh-TW" altLang="en-US" sz="2800" dirty="0"/>
          </a:p>
        </p:txBody>
      </p:sp>
      <p:sp>
        <p:nvSpPr>
          <p:cNvPr id="15" name="矩形 14"/>
          <p:cNvSpPr/>
          <p:nvPr/>
        </p:nvSpPr>
        <p:spPr>
          <a:xfrm>
            <a:off x="2451141" y="5458130"/>
            <a:ext cx="2659840" cy="523220"/>
          </a:xfrm>
          <a:prstGeom prst="rect">
            <a:avLst/>
          </a:prstGeom>
        </p:spPr>
        <p:txBody>
          <a:bodyPr wrap="square">
            <a:spAutoFit/>
          </a:bodyPr>
          <a:lstStyle/>
          <a:p>
            <a:pPr algn="ctr"/>
            <a:r>
              <a:rPr lang="en-US" altLang="zh-TW" sz="2800" dirty="0"/>
              <a:t>“</a:t>
            </a:r>
            <a:r>
              <a:rPr lang="zh-CN" altLang="en-US" sz="2800" dirty="0"/>
              <a:t>今天天气如何</a:t>
            </a:r>
            <a:r>
              <a:rPr lang="en-US" altLang="zh-TW" sz="2800" dirty="0"/>
              <a:t>”</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3" name="Picture 12">
            <a:extLst>
              <a:ext uri="{FF2B5EF4-FFF2-40B4-BE49-F238E27FC236}">
                <a16:creationId xmlns:a16="http://schemas.microsoft.com/office/drawing/2014/main" id="{A488052B-8816-474B-9058-166C9290C4C7}"/>
              </a:ext>
            </a:extLst>
          </p:cNvPr>
          <p:cNvPicPr>
            <a:picLocks noChangeAspect="1"/>
          </p:cNvPicPr>
          <p:nvPr/>
        </p:nvPicPr>
        <p:blipFill>
          <a:blip r:embed="rId9"/>
          <a:stretch>
            <a:fillRect/>
          </a:stretch>
        </p:blipFill>
        <p:spPr>
          <a:xfrm>
            <a:off x="2933014" y="1731791"/>
            <a:ext cx="1895475" cy="657225"/>
          </a:xfrm>
          <a:prstGeom prst="rect">
            <a:avLst/>
          </a:prstGeom>
        </p:spPr>
      </p:pic>
      <p:pic>
        <p:nvPicPr>
          <p:cNvPr id="14" name="Picture 13">
            <a:extLst>
              <a:ext uri="{FF2B5EF4-FFF2-40B4-BE49-F238E27FC236}">
                <a16:creationId xmlns:a16="http://schemas.microsoft.com/office/drawing/2014/main" id="{1DC1D36E-C0D4-4940-9628-46FC10B6CD89}"/>
              </a:ext>
            </a:extLst>
          </p:cNvPr>
          <p:cNvPicPr>
            <a:picLocks noChangeAspect="1"/>
          </p:cNvPicPr>
          <p:nvPr/>
        </p:nvPicPr>
        <p:blipFill>
          <a:blip r:embed="rId10"/>
          <a:stretch>
            <a:fillRect/>
          </a:stretch>
        </p:blipFill>
        <p:spPr>
          <a:xfrm>
            <a:off x="3171996" y="2694393"/>
            <a:ext cx="1175202" cy="1204912"/>
          </a:xfrm>
          <a:prstGeom prst="rect">
            <a:avLst/>
          </a:prstGeom>
        </p:spPr>
      </p:pic>
      <p:pic>
        <p:nvPicPr>
          <p:cNvPr id="17" name="Picture 16">
            <a:extLst>
              <a:ext uri="{FF2B5EF4-FFF2-40B4-BE49-F238E27FC236}">
                <a16:creationId xmlns:a16="http://schemas.microsoft.com/office/drawing/2014/main" id="{9CA1A27D-3D7F-4230-8DF0-921B29FF3270}"/>
              </a:ext>
            </a:extLst>
          </p:cNvPr>
          <p:cNvPicPr>
            <a:picLocks noChangeAspect="1"/>
          </p:cNvPicPr>
          <p:nvPr/>
        </p:nvPicPr>
        <p:blipFill>
          <a:blip r:embed="rId11"/>
          <a:stretch>
            <a:fillRect/>
          </a:stretch>
        </p:blipFill>
        <p:spPr>
          <a:xfrm>
            <a:off x="3396573" y="4149022"/>
            <a:ext cx="726047" cy="726047"/>
          </a:xfrm>
          <a:prstGeom prst="rect">
            <a:avLst/>
          </a:prstGeom>
        </p:spPr>
      </p:pic>
    </p:spTree>
    <p:extLst>
      <p:ext uri="{BB962C8B-B14F-4D97-AF65-F5344CB8AC3E}">
        <p14:creationId xmlns:p14="http://schemas.microsoft.com/office/powerpoint/2010/main" val="2028710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0C96-CC71-460C-839B-001F723E33BC}"/>
              </a:ext>
            </a:extLst>
          </p:cNvPr>
          <p:cNvSpPr>
            <a:spLocks noGrp="1"/>
          </p:cNvSpPr>
          <p:nvPr>
            <p:ph type="title"/>
          </p:nvPr>
        </p:nvSpPr>
        <p:spPr/>
        <p:txBody>
          <a:bodyPr/>
          <a:lstStyle/>
          <a:p>
            <a:r>
              <a:rPr lang="en-US" dirty="0"/>
              <a:t>The End</a:t>
            </a:r>
            <a:br>
              <a:rPr lang="en-US" dirty="0"/>
            </a:br>
            <a:endParaRPr lang="en-US" dirty="0"/>
          </a:p>
        </p:txBody>
      </p:sp>
      <p:sp>
        <p:nvSpPr>
          <p:cNvPr id="3" name="Text Placeholder 2">
            <a:extLst>
              <a:ext uri="{FF2B5EF4-FFF2-40B4-BE49-F238E27FC236}">
                <a16:creationId xmlns:a16="http://schemas.microsoft.com/office/drawing/2014/main" id="{1369946D-5D34-488F-B9FF-2644A32D7A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171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什么是机器学习？</a:t>
            </a:r>
          </a:p>
        </p:txBody>
      </p:sp>
      <p:pic>
        <p:nvPicPr>
          <p:cNvPr id="3" name="图片 2"/>
          <p:cNvPicPr>
            <a:picLocks noChangeAspect="1"/>
          </p:cNvPicPr>
          <p:nvPr/>
        </p:nvPicPr>
        <p:blipFill>
          <a:blip r:embed="rId2"/>
          <a:stretch>
            <a:fillRect/>
          </a:stretch>
        </p:blipFill>
        <p:spPr>
          <a:xfrm>
            <a:off x="156635" y="2895600"/>
            <a:ext cx="8530165" cy="2667000"/>
          </a:xfrm>
          <a:prstGeom prst="rect">
            <a:avLst/>
          </a:prstGeom>
        </p:spPr>
      </p:pic>
      <p:sp>
        <p:nvSpPr>
          <p:cNvPr id="5" name="矩形 4"/>
          <p:cNvSpPr/>
          <p:nvPr/>
        </p:nvSpPr>
        <p:spPr>
          <a:xfrm>
            <a:off x="3398460" y="3505200"/>
            <a:ext cx="1519765" cy="830997"/>
          </a:xfrm>
          <a:prstGeom prst="rect">
            <a:avLst/>
          </a:prstGeom>
          <a:solidFill>
            <a:schemeClr val="bg1"/>
          </a:solidFill>
        </p:spPr>
        <p:txBody>
          <a:bodyPr wrap="square" rtlCol="0" anchor="ctr">
            <a:spAutoFit/>
          </a:bodyPr>
          <a:lstStyle/>
          <a:p>
            <a:pPr algn="ctr"/>
            <a:endParaRPr lang="en-US" altLang="zh-CN" sz="2400" dirty="0"/>
          </a:p>
          <a:p>
            <a:pPr algn="ctr"/>
            <a:endParaRPr lang="zh-CN" altLang="en-US" sz="2400" dirty="0"/>
          </a:p>
        </p:txBody>
      </p:sp>
      <p:sp>
        <p:nvSpPr>
          <p:cNvPr id="6" name="文本框 5"/>
          <p:cNvSpPr txBox="1"/>
          <p:nvPr/>
        </p:nvSpPr>
        <p:spPr>
          <a:xfrm>
            <a:off x="381000" y="5562600"/>
            <a:ext cx="1980029" cy="369332"/>
          </a:xfrm>
          <a:prstGeom prst="rect">
            <a:avLst/>
          </a:prstGeom>
          <a:noFill/>
        </p:spPr>
        <p:txBody>
          <a:bodyPr wrap="none" rtlCol="0">
            <a:spAutoFit/>
          </a:bodyPr>
          <a:lstStyle/>
          <a:p>
            <a:r>
              <a:rPr lang="zh-CN" altLang="en-US" dirty="0"/>
              <a:t>独立同分布 </a:t>
            </a:r>
            <a:r>
              <a:rPr lang="en-US" altLang="zh-CN" dirty="0"/>
              <a:t>p(</a:t>
            </a:r>
            <a:r>
              <a:rPr lang="en-US" altLang="zh-CN" dirty="0" err="1"/>
              <a:t>x,y</a:t>
            </a:r>
            <a:r>
              <a:rPr lang="en-US" altLang="zh-CN" dirty="0"/>
              <a:t>)</a:t>
            </a:r>
            <a:endParaRPr lang="zh-CN" altLang="en-US" dirty="0"/>
          </a:p>
        </p:txBody>
      </p:sp>
      <p:sp>
        <p:nvSpPr>
          <p:cNvPr id="4" name="矩形 3"/>
          <p:cNvSpPr/>
          <p:nvPr/>
        </p:nvSpPr>
        <p:spPr>
          <a:xfrm>
            <a:off x="149378" y="4299466"/>
            <a:ext cx="6251422" cy="1796534"/>
          </a:xfrm>
          <a:prstGeom prst="rect">
            <a:avLst/>
          </a:prstGeom>
          <a:solidFill>
            <a:schemeClr val="bg1"/>
          </a:solidFill>
        </p:spPr>
        <p:txBody>
          <a:bodyPr wrap="square" rtlCol="0" anchor="ctr">
            <a:spAutoFit/>
          </a:bodyPr>
          <a:lstStyle/>
          <a:p>
            <a:pPr algn="ctr"/>
            <a:endParaRPr lang="zh-CN" altLang="en-US" sz="2400" dirty="0"/>
          </a:p>
        </p:txBody>
      </p:sp>
      <p:sp>
        <p:nvSpPr>
          <p:cNvPr id="7" name="矩形 6"/>
          <p:cNvSpPr/>
          <p:nvPr/>
        </p:nvSpPr>
        <p:spPr>
          <a:xfrm>
            <a:off x="762000" y="1279653"/>
            <a:ext cx="7924800" cy="707886"/>
          </a:xfrm>
          <a:prstGeom prst="rect">
            <a:avLst/>
          </a:prstGeom>
        </p:spPr>
        <p:txBody>
          <a:bodyPr wrap="square">
            <a:spAutoFit/>
          </a:bodyPr>
          <a:lstStyle/>
          <a:p>
            <a:r>
              <a:rPr lang="zh-CN" altLang="en-US" sz="2000" dirty="0"/>
              <a:t>机器学习：通过算法使得机器能从大量历史数据中学习规律从而对新的样本做预测。</a:t>
            </a:r>
            <a:endParaRPr lang="en-US" altLang="zh-CN" sz="2000" dirty="0"/>
          </a:p>
        </p:txBody>
      </p:sp>
    </p:spTree>
    <p:extLst>
      <p:ext uri="{BB962C8B-B14F-4D97-AF65-F5344CB8AC3E}">
        <p14:creationId xmlns:p14="http://schemas.microsoft.com/office/powerpoint/2010/main" val="155986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73992"/>
            <a:ext cx="7886700" cy="507831"/>
          </a:xfrm>
          <a:prstGeom prst="rect">
            <a:avLst/>
          </a:prstGeom>
        </p:spPr>
        <p:txBody>
          <a:bodyPr vert="horz" wrap="square" lIns="0" tIns="0" rIns="0" bIns="0" rtlCol="0">
            <a:spAutoFit/>
          </a:bodyPr>
          <a:lstStyle/>
          <a:p>
            <a:pPr marL="12700">
              <a:lnSpc>
                <a:spcPct val="100000"/>
              </a:lnSpc>
            </a:pPr>
            <a:r>
              <a:rPr lang="zh-CN" altLang="en-US" spc="-40" dirty="0"/>
              <a:t>为什么我们需要深度学习</a:t>
            </a:r>
            <a:r>
              <a:rPr dirty="0"/>
              <a:t>?</a:t>
            </a:r>
          </a:p>
        </p:txBody>
      </p:sp>
      <p:sp>
        <p:nvSpPr>
          <p:cNvPr id="3" name="object 3"/>
          <p:cNvSpPr txBox="1"/>
          <p:nvPr/>
        </p:nvSpPr>
        <p:spPr>
          <a:xfrm>
            <a:off x="444500" y="1654955"/>
            <a:ext cx="8394700" cy="3774880"/>
          </a:xfrm>
          <a:prstGeom prst="rect">
            <a:avLst/>
          </a:prstGeom>
        </p:spPr>
        <p:txBody>
          <a:bodyPr vert="horz" wrap="square" lIns="0" tIns="0" rIns="0" bIns="0" rtlCol="0">
            <a:spAutoFit/>
          </a:bodyPr>
          <a:lstStyle/>
          <a:p>
            <a:pPr marL="228600" marR="1288415" indent="-215900">
              <a:lnSpc>
                <a:spcPct val="114900"/>
              </a:lnSpc>
              <a:buSzPct val="44642"/>
              <a:buFont typeface="OpenSymbol"/>
              <a:buChar char="●"/>
              <a:tabLst>
                <a:tab pos="228600" algn="l"/>
              </a:tabLst>
            </a:pPr>
            <a:r>
              <a:rPr lang="zh-CN" altLang="en-US" sz="2800" spc="-35" dirty="0">
                <a:latin typeface="Liberation Sans"/>
                <a:cs typeface="Liberation Sans"/>
              </a:rPr>
              <a:t>在几乎所有的计算机视觉任务的比赛中夺冠</a:t>
            </a:r>
            <a:r>
              <a:rPr sz="2800" spc="5" dirty="0">
                <a:latin typeface="Liberation Sans"/>
                <a:cs typeface="Liberation Sans"/>
              </a:rPr>
              <a:t>(</a:t>
            </a:r>
            <a:r>
              <a:rPr lang="zh-CN" altLang="en-US" sz="2800" spc="5" dirty="0">
                <a:latin typeface="Liberation Sans"/>
                <a:cs typeface="Liberation Sans"/>
              </a:rPr>
              <a:t>分类识别</a:t>
            </a:r>
            <a:r>
              <a:rPr lang="en-US" altLang="zh-CN" sz="2800" spc="5" dirty="0">
                <a:latin typeface="Liberation Sans"/>
                <a:cs typeface="Liberation Sans"/>
              </a:rPr>
              <a:t>, </a:t>
            </a:r>
            <a:r>
              <a:rPr lang="zh-CN" altLang="en-US" sz="2800" spc="5" dirty="0">
                <a:latin typeface="Liberation Sans"/>
                <a:cs typeface="Liberation Sans"/>
              </a:rPr>
              <a:t>目标检测</a:t>
            </a:r>
            <a:r>
              <a:rPr lang="en-US" altLang="zh-CN" sz="2800" spc="5" dirty="0">
                <a:latin typeface="Liberation Sans"/>
                <a:cs typeface="Liberation Sans"/>
              </a:rPr>
              <a:t>, </a:t>
            </a:r>
            <a:r>
              <a:rPr lang="zh-CN" altLang="en-US" sz="2800" spc="5" dirty="0">
                <a:latin typeface="Liberation Sans"/>
                <a:cs typeface="Liberation Sans"/>
              </a:rPr>
              <a:t>图像分隔等等</a:t>
            </a:r>
            <a:r>
              <a:rPr sz="2800" dirty="0">
                <a:latin typeface="Liberation Sans"/>
                <a:cs typeface="Liberation Sans"/>
              </a:rPr>
              <a:t>)</a:t>
            </a:r>
          </a:p>
          <a:p>
            <a:pPr marL="228600" marR="5080" indent="-215900">
              <a:lnSpc>
                <a:spcPct val="114900"/>
              </a:lnSpc>
              <a:spcBef>
                <a:spcPts val="600"/>
              </a:spcBef>
              <a:buSzPct val="44642"/>
              <a:buFont typeface="OpenSymbol"/>
              <a:buChar char="●"/>
              <a:tabLst>
                <a:tab pos="228600" algn="l"/>
              </a:tabLst>
            </a:pPr>
            <a:r>
              <a:rPr lang="zh-CN" altLang="en-US" sz="2800" spc="-5" dirty="0">
                <a:latin typeface="Liberation Sans"/>
                <a:cs typeface="Liberation Sans"/>
              </a:rPr>
              <a:t>可以用于不同的领域</a:t>
            </a:r>
            <a:r>
              <a:rPr lang="en-US" altLang="zh-CN" sz="2800" spc="-5" dirty="0">
                <a:latin typeface="Liberation Sans"/>
                <a:cs typeface="Liberation Sans"/>
              </a:rPr>
              <a:t>(</a:t>
            </a:r>
            <a:r>
              <a:rPr lang="zh-CN" altLang="en-US" sz="2800" spc="-5" dirty="0">
                <a:latin typeface="Liberation Sans"/>
                <a:cs typeface="Liberation Sans"/>
              </a:rPr>
              <a:t>语言识别</a:t>
            </a:r>
            <a:r>
              <a:rPr lang="en-US" altLang="zh-CN" sz="2800" spc="-5" dirty="0">
                <a:latin typeface="Liberation Sans"/>
                <a:cs typeface="Liberation Sans"/>
              </a:rPr>
              <a:t>, </a:t>
            </a:r>
            <a:r>
              <a:rPr lang="zh-CN" altLang="en-US" sz="2800" spc="-5" dirty="0">
                <a:latin typeface="Liberation Sans"/>
                <a:cs typeface="Liberation Sans"/>
              </a:rPr>
              <a:t>下围棋</a:t>
            </a:r>
            <a:r>
              <a:rPr lang="en-US" altLang="zh-CN" sz="2800" spc="-5" dirty="0">
                <a:latin typeface="Liberation Sans"/>
                <a:cs typeface="Liberation Sans"/>
              </a:rPr>
              <a:t>, </a:t>
            </a:r>
            <a:r>
              <a:rPr lang="zh-CN" altLang="en-US" sz="2800" spc="-5" dirty="0">
                <a:latin typeface="Liberation Sans"/>
                <a:cs typeface="Liberation Sans"/>
              </a:rPr>
              <a:t>玩游戏</a:t>
            </a:r>
            <a:r>
              <a:rPr lang="en-US" altLang="zh-CN" sz="2800" spc="-5" dirty="0">
                <a:latin typeface="Liberation Sans"/>
                <a:cs typeface="Liberation Sans"/>
              </a:rPr>
              <a:t>, </a:t>
            </a:r>
            <a:r>
              <a:rPr lang="zh-CN" altLang="en-US" sz="2800" spc="-5" dirty="0">
                <a:latin typeface="Liberation Sans"/>
                <a:cs typeface="Liberation Sans"/>
              </a:rPr>
              <a:t>预测比赛结果</a:t>
            </a:r>
            <a:r>
              <a:rPr lang="en-US" altLang="zh-CN" sz="2800" spc="-5" dirty="0">
                <a:latin typeface="Liberation Sans"/>
                <a:cs typeface="Liberation Sans"/>
              </a:rPr>
              <a:t>, </a:t>
            </a:r>
            <a:r>
              <a:rPr lang="zh-CN" altLang="en-US" sz="2800" spc="-5" dirty="0">
                <a:latin typeface="Liberation Sans"/>
                <a:cs typeface="Liberation Sans"/>
              </a:rPr>
              <a:t>计算机视觉等等</a:t>
            </a:r>
            <a:r>
              <a:rPr sz="2800" dirty="0">
                <a:latin typeface="Liberation Sans"/>
                <a:cs typeface="Liberation Sans"/>
              </a:rPr>
              <a:t>)</a:t>
            </a:r>
          </a:p>
          <a:p>
            <a:pPr marL="228600" indent="-215900">
              <a:lnSpc>
                <a:spcPct val="100000"/>
              </a:lnSpc>
              <a:spcBef>
                <a:spcPts val="1100"/>
              </a:spcBef>
              <a:buSzPct val="44642"/>
              <a:buFont typeface="OpenSymbol"/>
              <a:buChar char="●"/>
              <a:tabLst>
                <a:tab pos="228600" algn="l"/>
              </a:tabLst>
            </a:pPr>
            <a:r>
              <a:rPr lang="zh-CN" altLang="en-US" sz="2800" spc="-30" dirty="0">
                <a:latin typeface="Liberation Sans"/>
                <a:cs typeface="Liberation Sans"/>
              </a:rPr>
              <a:t>在特定数据集特定任务上面超过普通人类的能力</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30" dirty="0">
                <a:latin typeface="Liberation Sans"/>
                <a:cs typeface="Liberation Sans"/>
              </a:rPr>
              <a:t>活跃的社区</a:t>
            </a:r>
            <a:r>
              <a:rPr lang="en-US" altLang="zh-CN" sz="2800" spc="-30" dirty="0">
                <a:latin typeface="Liberation Sans"/>
                <a:cs typeface="Liberation Sans"/>
              </a:rPr>
              <a:t>, </a:t>
            </a:r>
            <a:r>
              <a:rPr lang="zh-CN" altLang="en-US" sz="2800" spc="-30" dirty="0">
                <a:latin typeface="Liberation Sans"/>
                <a:cs typeface="Liberation Sans"/>
              </a:rPr>
              <a:t>大量的资源</a:t>
            </a:r>
            <a:endParaRPr sz="2800" dirty="0">
              <a:latin typeface="Liberation Sans"/>
              <a:cs typeface="Liberation Sans"/>
            </a:endParaRPr>
          </a:p>
          <a:p>
            <a:pPr marL="228600" indent="-215900">
              <a:lnSpc>
                <a:spcPct val="100000"/>
              </a:lnSpc>
              <a:spcBef>
                <a:spcPts val="1100"/>
              </a:spcBef>
              <a:buSzPct val="44642"/>
              <a:buFont typeface="OpenSymbol"/>
              <a:buChar char="●"/>
              <a:tabLst>
                <a:tab pos="228600" algn="l"/>
              </a:tabLst>
            </a:pPr>
            <a:r>
              <a:rPr lang="zh-CN" altLang="en-US" sz="2800" spc="-5" dirty="0">
                <a:latin typeface="Liberation Sans"/>
                <a:cs typeface="Liberation Sans"/>
              </a:rPr>
              <a:t>计算机硬件软件技术的进步提供了技术能力支撑</a:t>
            </a:r>
            <a:endParaRPr sz="2800" dirty="0">
              <a:latin typeface="Liberation Sans"/>
              <a:cs typeface="Liberatio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2" descr="nn_timeline">
            <a:extLst>
              <a:ext uri="{FF2B5EF4-FFF2-40B4-BE49-F238E27FC236}">
                <a16:creationId xmlns:a16="http://schemas.microsoft.com/office/drawing/2014/main" id="{87F61574-8AB9-41BB-93A5-B0CCE710BD4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200" y="1333500"/>
            <a:ext cx="8917023"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444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2738</TotalTime>
  <Words>1688</Words>
  <Application>Microsoft Office PowerPoint</Application>
  <PresentationFormat>On-screen Show (4:3)</PresentationFormat>
  <Paragraphs>220</Paragraphs>
  <Slides>60</Slides>
  <Notes>23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9" baseType="lpstr">
      <vt:lpstr>Liberation Sans</vt:lpstr>
      <vt:lpstr>Microsoft YaHei</vt:lpstr>
      <vt:lpstr>OpenSymbol</vt:lpstr>
      <vt:lpstr>Arial</vt:lpstr>
      <vt:lpstr>Calibri</vt:lpstr>
      <vt:lpstr>Calibri Light</vt:lpstr>
      <vt:lpstr>Times New Roman</vt:lpstr>
      <vt:lpstr>Office Theme</vt:lpstr>
      <vt:lpstr>方程式</vt:lpstr>
      <vt:lpstr>CV + Deep Learning</vt:lpstr>
      <vt:lpstr>大纲</vt:lpstr>
      <vt:lpstr>机器学习 ≈ 构建一个函数</vt:lpstr>
      <vt:lpstr>机器学习 ≈ 构建一个函数</vt:lpstr>
      <vt:lpstr>机器学习 ≈ 构建一个函数</vt:lpstr>
      <vt:lpstr>机器学习 ≈ 构建一个函数</vt:lpstr>
      <vt:lpstr>什么是机器学习？</vt:lpstr>
      <vt:lpstr>为什么我们需要深度学习?</vt:lpstr>
      <vt:lpstr>PowerPoint Presentation</vt:lpstr>
      <vt:lpstr>感知器 (1958)</vt:lpstr>
      <vt:lpstr>人工神经网络 (1960)</vt:lpstr>
      <vt:lpstr>BP算法(误差向后传递算法) (1982)</vt:lpstr>
      <vt:lpstr>卷积+池化(1989)</vt:lpstr>
      <vt:lpstr>手写数字识别 (1989): http://yann.lecun.com/exdb/publis/pdf/lecun-89e.pdf </vt:lpstr>
      <vt:lpstr>2011 深度学习引爆</vt:lpstr>
      <vt:lpstr>深度学习是一个综合技术</vt:lpstr>
      <vt:lpstr>AlexNet (2012)</vt:lpstr>
      <vt:lpstr>VGGNet (2013)</vt:lpstr>
      <vt:lpstr>GoogLeNet (2014)</vt:lpstr>
      <vt:lpstr>Inception Module</vt:lpstr>
      <vt:lpstr>ResNet (2015)</vt:lpstr>
      <vt:lpstr>计算机视觉中的应用</vt:lpstr>
      <vt:lpstr>分类识别</vt:lpstr>
      <vt:lpstr>定位</vt:lpstr>
      <vt:lpstr>定位</vt:lpstr>
      <vt:lpstr>物体检测</vt:lpstr>
      <vt:lpstr>Segmentation : </vt:lpstr>
      <vt:lpstr>更多应用领域</vt:lpstr>
      <vt:lpstr>结论</vt:lpstr>
      <vt:lpstr>准备开发环境</vt:lpstr>
      <vt:lpstr>GPU 设置</vt:lpstr>
      <vt:lpstr>1. 你的电脑有没有GPU</vt:lpstr>
      <vt:lpstr>2. 下载驱动程序:  https://www.geforce.com/drivers </vt:lpstr>
      <vt:lpstr>2. 下载驱动程序:  https://www.geforce.com/drivers </vt:lpstr>
      <vt:lpstr>2.下载安装驱动程序</vt:lpstr>
      <vt:lpstr>3. 重启电脑以后检查GPU是否工作</vt:lpstr>
      <vt:lpstr>3. 重启电脑以后检查GPU是否工作</vt:lpstr>
      <vt:lpstr>4. 下载安装CUDA</vt:lpstr>
      <vt:lpstr>4. 下载安装CUDA (以我的电脑为例)</vt:lpstr>
      <vt:lpstr>4. CUDA向后兼容</vt:lpstr>
      <vt:lpstr>4. 查看GPU对应的CUDA https://developer.nvidia.com/cuda-gpus </vt:lpstr>
      <vt:lpstr>4. 查看GPU对应的CUDA</vt:lpstr>
      <vt:lpstr>4. 下载具体版本的CUDA</vt:lpstr>
      <vt:lpstr>4. 下载具体版本的CUDA</vt:lpstr>
      <vt:lpstr>4. 安装CUDA的过程</vt:lpstr>
      <vt:lpstr>5. 下载安装cuDNN</vt:lpstr>
      <vt:lpstr>5. 下载安装cuDNN</vt:lpstr>
      <vt:lpstr>5. 下载安装cuDNN (以我的电脑为例)</vt:lpstr>
      <vt:lpstr>5. 下载安装cuDNN (以我的电脑为例)</vt:lpstr>
      <vt:lpstr>5. 下载安装cuDNN (以我的电脑为例)</vt:lpstr>
      <vt:lpstr>5. 下载安装cuDNN (以我的电脑为例)</vt:lpstr>
      <vt:lpstr>5. 下载安装cuDNN (以我的电脑为例)</vt:lpstr>
      <vt:lpstr>5. 下载安装cuDNN (以我的电脑为例)</vt:lpstr>
      <vt:lpstr>5. 下载安装cuDNN (以我的电脑为例)</vt:lpstr>
      <vt:lpstr>5. 下载安装cuDNN (以我的电脑为例)</vt:lpstr>
      <vt:lpstr>5. 下载安装cuDNN (以我的电脑为例)</vt:lpstr>
      <vt:lpstr>6. 检测tensorflow 是否使用GPU</vt:lpstr>
      <vt:lpstr>7. 检查PyTorch是否使用GPU</vt:lpstr>
      <vt:lpstr>7. 检查PyTorch是否使用GPU</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 Deep Learing</dc:title>
  <dc:creator>Yuan Yuan</dc:creator>
  <cp:lastModifiedBy>Yuan Yuan</cp:lastModifiedBy>
  <cp:revision>70</cp:revision>
  <dcterms:created xsi:type="dcterms:W3CDTF">2019-02-28T00:47:35Z</dcterms:created>
  <dcterms:modified xsi:type="dcterms:W3CDTF">2019-03-03T00:00:05Z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yuyuan@microsoft.com</vt:lpwstr>
  </property>
  <property fmtid="{D5CDD505-2E9C-101B-9397-08002B2CF9AE}" pid="5" name="MSIP_Label_f42aa342-8706-4288-bd11-ebb85995028c_SetDate">
    <vt:lpwstr>2019-02-28T00:47:53.5208088Z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0d9ef970-3de5-4445-b232-b85e8b35d04e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